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1.jpeg" ContentType="image/jpeg"/>
  <Override PartName="/ppt/theme/theme2.xml" ContentType="application/vnd.openxmlformats-officedocument.theme+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Override PartName="/ppt/media/image14.jpeg" ContentType="image/jpeg"/>
  <Override PartName="/ppt/media/image15.jpeg" ContentType="image/jpeg"/>
  <Override PartName="/ppt/media/image16.jpeg" ContentType="image/jpeg"/>
  <Override PartName="/ppt/media/image17.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Lst>
  <p:sldSz cx="12192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1pPr>
    <a:lvl2pPr marL="0" marR="0" indent="457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2pPr>
    <a:lvl3pPr marL="0" marR="0" indent="914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3pPr>
    <a:lvl4pPr marL="0" marR="0" indent="1371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4pPr>
    <a:lvl5pPr marL="0" marR="0" indent="18288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5pPr>
    <a:lvl6pPr marL="0" marR="0" indent="22860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6pPr>
    <a:lvl7pPr marL="0" marR="0" indent="27432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7pPr>
    <a:lvl8pPr marL="0" marR="0" indent="32004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8pPr>
    <a:lvl9pPr marL="0" marR="0" indent="365760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1D8"/>
          </a:solidFill>
        </a:fill>
      </a:tcStyle>
    </a:wholeTbl>
    <a:band2H>
      <a:tcTxStyle b="def" i="def"/>
      <a:tcStyle>
        <a:tcBdr/>
        <a:fill>
          <a:solidFill>
            <a:srgbClr val="E7E9EC"/>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BD3CB"/>
          </a:solidFill>
        </a:fill>
      </a:tcStyle>
    </a:wholeTbl>
    <a:band2H>
      <a:tcTxStyle b="def" i="def"/>
      <a:tcStyle>
        <a:tcBdr/>
        <a:fill>
          <a:solidFill>
            <a:srgbClr val="E7EA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E1CC"/>
          </a:solidFill>
        </a:fill>
      </a:tcStyle>
    </a:wholeTbl>
    <a:band2H>
      <a:tcTxStyle b="def" i="def"/>
      <a:tcStyle>
        <a:tcBdr/>
        <a:fill>
          <a:solidFill>
            <a:srgbClr val="E8F0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2" name="Shape 162"/>
          <p:cNvSpPr/>
          <p:nvPr>
            <p:ph type="sldImg"/>
          </p:nvPr>
        </p:nvSpPr>
        <p:spPr>
          <a:xfrm>
            <a:off x="1143000" y="685800"/>
            <a:ext cx="4572000" cy="3429000"/>
          </a:xfrm>
          <a:prstGeom prst="rect">
            <a:avLst/>
          </a:prstGeom>
        </p:spPr>
        <p:txBody>
          <a:bodyPr/>
          <a:lstStyle/>
          <a:p>
            <a:pPr/>
          </a:p>
        </p:txBody>
      </p:sp>
      <p:sp>
        <p:nvSpPr>
          <p:cNvPr id="163" name="Shape 16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ptos"/>
      </a:defRPr>
    </a:lvl1pPr>
    <a:lvl2pPr indent="228600" latinLnBrk="0">
      <a:defRPr sz="1200">
        <a:latin typeface="+mn-lt"/>
        <a:ea typeface="+mn-ea"/>
        <a:cs typeface="+mn-cs"/>
        <a:sym typeface="Aptos"/>
      </a:defRPr>
    </a:lvl2pPr>
    <a:lvl3pPr indent="457200" latinLnBrk="0">
      <a:defRPr sz="1200">
        <a:latin typeface="+mn-lt"/>
        <a:ea typeface="+mn-ea"/>
        <a:cs typeface="+mn-cs"/>
        <a:sym typeface="Aptos"/>
      </a:defRPr>
    </a:lvl3pPr>
    <a:lvl4pPr indent="685800" latinLnBrk="0">
      <a:defRPr sz="1200">
        <a:latin typeface="+mn-lt"/>
        <a:ea typeface="+mn-ea"/>
        <a:cs typeface="+mn-cs"/>
        <a:sym typeface="Aptos"/>
      </a:defRPr>
    </a:lvl4pPr>
    <a:lvl5pPr indent="914400" latinLnBrk="0">
      <a:defRPr sz="1200">
        <a:latin typeface="+mn-lt"/>
        <a:ea typeface="+mn-ea"/>
        <a:cs typeface="+mn-cs"/>
        <a:sym typeface="Aptos"/>
      </a:defRPr>
    </a:lvl5pPr>
    <a:lvl6pPr indent="1143000" latinLnBrk="0">
      <a:defRPr sz="1200">
        <a:latin typeface="+mn-lt"/>
        <a:ea typeface="+mn-ea"/>
        <a:cs typeface="+mn-cs"/>
        <a:sym typeface="Aptos"/>
      </a:defRPr>
    </a:lvl6pPr>
    <a:lvl7pPr indent="1371600" latinLnBrk="0">
      <a:defRPr sz="1200">
        <a:latin typeface="+mn-lt"/>
        <a:ea typeface="+mn-ea"/>
        <a:cs typeface="+mn-cs"/>
        <a:sym typeface="Aptos"/>
      </a:defRPr>
    </a:lvl7pPr>
    <a:lvl8pPr indent="1600200" latinLnBrk="0">
      <a:defRPr sz="1200">
        <a:latin typeface="+mn-lt"/>
        <a:ea typeface="+mn-ea"/>
        <a:cs typeface="+mn-cs"/>
        <a:sym typeface="Aptos"/>
      </a:defRPr>
    </a:lvl8pPr>
    <a:lvl9pPr indent="1828800" latinLnBrk="0">
      <a:defRPr sz="1200">
        <a:latin typeface="+mn-lt"/>
        <a:ea typeface="+mn-ea"/>
        <a:cs typeface="+mn-cs"/>
        <a:sym typeface="Aptos"/>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1524000" y="1122362"/>
            <a:ext cx="9144000" cy="2387601"/>
          </a:xfrm>
          <a:prstGeom prst="rect">
            <a:avLst/>
          </a:prstGeom>
        </p:spPr>
        <p:txBody>
          <a:bodyPr anchor="b"/>
          <a:lstStyle>
            <a:lvl1pPr algn="ctr">
              <a:defRPr sz="6000"/>
            </a:lvl1pPr>
          </a:lstStyle>
          <a:p>
            <a:pPr/>
            <a:r>
              <a:t>Title Text</a:t>
            </a:r>
          </a:p>
        </p:txBody>
      </p:sp>
      <p:sp>
        <p:nvSpPr>
          <p:cNvPr id="12" name="Body Level One…"/>
          <p:cNvSpPr txBox="1"/>
          <p:nvPr>
            <p:ph type="body" sz="quarter" idx="1"/>
          </p:nvPr>
        </p:nvSpPr>
        <p:spPr>
          <a:xfrm>
            <a:off x="1524000" y="3602037"/>
            <a:ext cx="9144000" cy="1655763"/>
          </a:xfrm>
          <a:prstGeom prst="rect">
            <a:avLst/>
          </a:prstGeom>
        </p:spPr>
        <p:txBody>
          <a:bodyPr/>
          <a:lstStyle>
            <a:lvl1pPr marL="0" indent="0" algn="ctr">
              <a:buSzTx/>
              <a:buFontTx/>
              <a:buNone/>
              <a:defRPr sz="2400"/>
            </a:lvl1pPr>
            <a:lvl2pPr marL="0" indent="457200" algn="ctr">
              <a:buSzTx/>
              <a:buFontTx/>
              <a:buNone/>
              <a:defRPr sz="2400"/>
            </a:lvl2pPr>
            <a:lvl3pPr marL="0" indent="914400" algn="ctr">
              <a:buSzTx/>
              <a:buFontTx/>
              <a:buNone/>
              <a:defRPr sz="2400"/>
            </a:lvl3pPr>
            <a:lvl4pPr marL="0" indent="1371600" algn="ctr">
              <a:buSzTx/>
              <a:buFontTx/>
              <a:buNone/>
              <a:defRPr sz="2400"/>
            </a:lvl4pPr>
            <a:lvl5pPr marL="0" indent="1828800" algn="ctr">
              <a:buSzTx/>
              <a:buFontTx/>
              <a:buNone/>
              <a:defRPr sz="24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52_Custom Layout">
    <p:spTree>
      <p:nvGrpSpPr>
        <p:cNvPr id="1" name=""/>
        <p:cNvGrpSpPr/>
        <p:nvPr/>
      </p:nvGrpSpPr>
      <p:grpSpPr>
        <a:xfrm>
          <a:off x="0" y="0"/>
          <a:ext cx="0" cy="0"/>
          <a:chOff x="0" y="0"/>
          <a:chExt cx="0" cy="0"/>
        </a:xfrm>
      </p:grpSpPr>
      <p:pic>
        <p:nvPicPr>
          <p:cNvPr id="92" name="Google Shape;99;p26" descr="Google Shape;99;p26"/>
          <p:cNvPicPr>
            <a:picLocks noChangeAspect="1"/>
          </p:cNvPicPr>
          <p:nvPr/>
        </p:nvPicPr>
        <p:blipFill>
          <a:blip r:embed="rId2">
            <a:extLst/>
          </a:blip>
          <a:stretch>
            <a:fillRect/>
          </a:stretch>
        </p:blipFill>
        <p:spPr>
          <a:xfrm>
            <a:off x="11479799" y="6303386"/>
            <a:ext cx="521466" cy="391100"/>
          </a:xfrm>
          <a:prstGeom prst="rect">
            <a:avLst/>
          </a:prstGeom>
          <a:ln w="12700">
            <a:miter lim="400000"/>
          </a:ln>
        </p:spPr>
      </p:pic>
      <p:sp>
        <p:nvSpPr>
          <p:cNvPr id="93" name="Google Shape;100;p26"/>
          <p:cNvSpPr/>
          <p:nvPr>
            <p:ph type="pic" sz="half" idx="21"/>
          </p:nvPr>
        </p:nvSpPr>
        <p:spPr>
          <a:xfrm>
            <a:off x="1185353" y="1174750"/>
            <a:ext cx="4508401" cy="4508401"/>
          </a:xfrm>
          <a:prstGeom prst="rect">
            <a:avLst/>
          </a:prstGeom>
        </p:spPr>
        <p:txBody>
          <a:bodyPr lIns="91439" rIns="91439">
            <a:noAutofit/>
          </a:bodyPr>
          <a:lstStyle/>
          <a:p>
            <a:pPr/>
          </a:p>
        </p:txBody>
      </p:sp>
      <p:sp>
        <p:nvSpPr>
          <p:cNvPr id="94" name="Body Level One…"/>
          <p:cNvSpPr txBox="1"/>
          <p:nvPr>
            <p:ph type="body" sz="quarter" idx="1"/>
          </p:nvPr>
        </p:nvSpPr>
        <p:spPr>
          <a:xfrm>
            <a:off x="6498144" y="1286067"/>
            <a:ext cx="4508401" cy="1198501"/>
          </a:xfrm>
          <a:prstGeom prst="rect">
            <a:avLst/>
          </a:prstGeom>
        </p:spPr>
        <p:txBody>
          <a:bodyPr lIns="45699" tIns="45699" rIns="45699" bIns="45699" anchor="b"/>
          <a:lstStyle>
            <a:lvl1pPr indent="0">
              <a:buSzTx/>
              <a:buFontTx/>
              <a:buNone/>
              <a:defRPr>
                <a:latin typeface="Arial"/>
                <a:ea typeface="Arial"/>
                <a:cs typeface="Arial"/>
                <a:sym typeface="Arial"/>
              </a:defRPr>
            </a:lvl1pPr>
            <a:lvl2pPr marL="982133" indent="-474133">
              <a:buSzPts val="2800"/>
              <a:buFontTx/>
              <a:defRPr>
                <a:latin typeface="Arial"/>
                <a:ea typeface="Arial"/>
                <a:cs typeface="Arial"/>
                <a:sym typeface="Arial"/>
              </a:defRPr>
            </a:lvl2pPr>
            <a:lvl3pPr marL="1534160" indent="-568960">
              <a:buSzPts val="2800"/>
              <a:buFontTx/>
              <a:defRPr>
                <a:latin typeface="Arial"/>
                <a:ea typeface="Arial"/>
                <a:cs typeface="Arial"/>
                <a:sym typeface="Arial"/>
              </a:defRPr>
            </a:lvl3pPr>
            <a:lvl4pPr marL="2054577" indent="-632177">
              <a:buSzPts val="2800"/>
              <a:buFontTx/>
              <a:defRPr>
                <a:latin typeface="Arial"/>
                <a:ea typeface="Arial"/>
                <a:cs typeface="Arial"/>
                <a:sym typeface="Arial"/>
              </a:defRPr>
            </a:lvl4pPr>
            <a:lvl5pPr marL="2511777" indent="-632177">
              <a:buSzPts val="2800"/>
              <a:buFontTx/>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95" name="Google Shape;102;p26"/>
          <p:cNvSpPr/>
          <p:nvPr>
            <p:ph type="pic" sz="quarter" idx="22"/>
          </p:nvPr>
        </p:nvSpPr>
        <p:spPr>
          <a:xfrm>
            <a:off x="6498144" y="2970608"/>
            <a:ext cx="957001" cy="827101"/>
          </a:xfrm>
          <a:prstGeom prst="rect">
            <a:avLst/>
          </a:prstGeom>
        </p:spPr>
        <p:txBody>
          <a:bodyPr lIns="91439" rIns="91439">
            <a:noAutofit/>
          </a:bodyPr>
          <a:lstStyle/>
          <a:p>
            <a:pPr/>
          </a:p>
        </p:txBody>
      </p:sp>
      <p:sp>
        <p:nvSpPr>
          <p:cNvPr id="96" name="Google Shape;103;p26"/>
          <p:cNvSpPr/>
          <p:nvPr>
            <p:ph type="pic" sz="quarter" idx="23"/>
          </p:nvPr>
        </p:nvSpPr>
        <p:spPr>
          <a:xfrm>
            <a:off x="6498144" y="4406401"/>
            <a:ext cx="957001" cy="827101"/>
          </a:xfrm>
          <a:prstGeom prst="rect">
            <a:avLst/>
          </a:prstGeom>
        </p:spPr>
        <p:txBody>
          <a:bodyPr lIns="91439" rIns="91439">
            <a:noAutofit/>
          </a:bodyPr>
          <a:lstStyle/>
          <a:p>
            <a:pPr/>
          </a:p>
        </p:txBody>
      </p:sp>
      <p:sp>
        <p:nvSpPr>
          <p:cNvPr id="97" name="Google Shape;104;p26"/>
          <p:cNvSpPr txBox="1"/>
          <p:nvPr>
            <p:ph type="body" sz="quarter" idx="24"/>
          </p:nvPr>
        </p:nvSpPr>
        <p:spPr>
          <a:xfrm>
            <a:off x="7686450" y="2970608"/>
            <a:ext cx="3320102" cy="212701"/>
          </a:xfrm>
          <a:prstGeom prst="rect">
            <a:avLst/>
          </a:prstGeom>
        </p:spPr>
        <p:txBody>
          <a:bodyPr lIns="45699" tIns="45699" rIns="45699" bIns="45699"/>
          <a:lstStyle/>
          <a:p>
            <a:pPr indent="0">
              <a:spcBef>
                <a:spcPts val="600"/>
              </a:spcBef>
              <a:buSzTx/>
              <a:buFontTx/>
              <a:buNone/>
              <a:defRPr b="1" sz="800">
                <a:solidFill>
                  <a:srgbClr val="363636"/>
                </a:solidFill>
                <a:latin typeface="Arial"/>
                <a:ea typeface="Arial"/>
                <a:cs typeface="Arial"/>
                <a:sym typeface="Arial"/>
              </a:defRPr>
            </a:pPr>
          </a:p>
        </p:txBody>
      </p:sp>
      <p:sp>
        <p:nvSpPr>
          <p:cNvPr id="98" name="Google Shape;105;p26"/>
          <p:cNvSpPr txBox="1"/>
          <p:nvPr>
            <p:ph type="body" sz="quarter" idx="25"/>
          </p:nvPr>
        </p:nvSpPr>
        <p:spPr>
          <a:xfrm>
            <a:off x="7686450" y="3278744"/>
            <a:ext cx="3320102" cy="519001"/>
          </a:xfrm>
          <a:prstGeom prst="rect">
            <a:avLst/>
          </a:prstGeom>
        </p:spPr>
        <p:txBody>
          <a:bodyPr lIns="45699" tIns="45699" rIns="45699" bIns="45699"/>
          <a:lstStyle/>
          <a:p>
            <a:pPr indent="0">
              <a:buSzTx/>
              <a:buFontTx/>
              <a:buNone/>
              <a:defRPr sz="1200">
                <a:solidFill>
                  <a:srgbClr val="363636"/>
                </a:solidFill>
                <a:latin typeface="Arial"/>
                <a:ea typeface="Arial"/>
                <a:cs typeface="Arial"/>
                <a:sym typeface="Arial"/>
              </a:defRPr>
            </a:pPr>
          </a:p>
        </p:txBody>
      </p:sp>
      <p:sp>
        <p:nvSpPr>
          <p:cNvPr id="99" name="Google Shape;106;p26"/>
          <p:cNvSpPr txBox="1"/>
          <p:nvPr>
            <p:ph type="body" sz="quarter" idx="26"/>
          </p:nvPr>
        </p:nvSpPr>
        <p:spPr>
          <a:xfrm>
            <a:off x="7686450" y="4406401"/>
            <a:ext cx="3320102" cy="212701"/>
          </a:xfrm>
          <a:prstGeom prst="rect">
            <a:avLst/>
          </a:prstGeom>
        </p:spPr>
        <p:txBody>
          <a:bodyPr lIns="45699" tIns="45699" rIns="45699" bIns="45699"/>
          <a:lstStyle/>
          <a:p>
            <a:pPr indent="0">
              <a:spcBef>
                <a:spcPts val="600"/>
              </a:spcBef>
              <a:buSzTx/>
              <a:buFontTx/>
              <a:buNone/>
              <a:defRPr b="1" sz="800">
                <a:solidFill>
                  <a:srgbClr val="363636"/>
                </a:solidFill>
                <a:latin typeface="Arial"/>
                <a:ea typeface="Arial"/>
                <a:cs typeface="Arial"/>
                <a:sym typeface="Arial"/>
              </a:defRPr>
            </a:pPr>
          </a:p>
        </p:txBody>
      </p:sp>
      <p:sp>
        <p:nvSpPr>
          <p:cNvPr id="100" name="Google Shape;107;p26"/>
          <p:cNvSpPr txBox="1"/>
          <p:nvPr>
            <p:ph type="body" sz="quarter" idx="27"/>
          </p:nvPr>
        </p:nvSpPr>
        <p:spPr>
          <a:xfrm>
            <a:off x="7686450" y="4714540"/>
            <a:ext cx="3320102" cy="519001"/>
          </a:xfrm>
          <a:prstGeom prst="rect">
            <a:avLst/>
          </a:prstGeom>
        </p:spPr>
        <p:txBody>
          <a:bodyPr lIns="45699" tIns="45699" rIns="45699" bIns="45699"/>
          <a:lstStyle/>
          <a:p>
            <a:pPr indent="0">
              <a:buSzTx/>
              <a:buFontTx/>
              <a:buNone/>
              <a:defRPr sz="1200">
                <a:solidFill>
                  <a:srgbClr val="363636"/>
                </a:solidFill>
                <a:latin typeface="Arial"/>
                <a:ea typeface="Arial"/>
                <a:cs typeface="Arial"/>
                <a:sym typeface="Arial"/>
              </a:defRPr>
            </a:pPr>
          </a:p>
        </p:txBody>
      </p:sp>
      <p:sp>
        <p:nvSpPr>
          <p:cNvPr id="101" name="Slide Number"/>
          <p:cNvSpPr txBox="1"/>
          <p:nvPr>
            <p:ph type="sldNum" sz="quarter" idx="2"/>
          </p:nvPr>
        </p:nvSpPr>
        <p:spPr>
          <a:xfrm>
            <a:off x="11080180" y="6409377"/>
            <a:ext cx="273570" cy="264934"/>
          </a:xfrm>
          <a:prstGeom prst="rect">
            <a:avLst/>
          </a:prstGeom>
        </p:spPr>
        <p:txBody>
          <a:bodyPr lIns="45699" tIns="45699" rIns="45699" bIns="45699"/>
          <a:lstStyle>
            <a:lvl1pPr>
              <a:defRPr>
                <a:solidFill>
                  <a:srgbClr val="8D8E8D"/>
                </a:solidFill>
                <a:latin typeface="Helvetica Neue"/>
                <a:ea typeface="Helvetica Neue"/>
                <a:cs typeface="Helvetica Neue"/>
                <a:sym typeface="Helvetica Neue"/>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S Blank">
    <p:spTree>
      <p:nvGrpSpPr>
        <p:cNvPr id="1" name=""/>
        <p:cNvGrpSpPr/>
        <p:nvPr/>
      </p:nvGrpSpPr>
      <p:grpSpPr>
        <a:xfrm>
          <a:off x="0" y="0"/>
          <a:ext cx="0" cy="0"/>
          <a:chOff x="0" y="0"/>
          <a:chExt cx="0" cy="0"/>
        </a:xfrm>
      </p:grpSpPr>
      <p:sp>
        <p:nvSpPr>
          <p:cNvPr id="108" name="Slide Number"/>
          <p:cNvSpPr txBox="1"/>
          <p:nvPr>
            <p:ph type="sldNum" sz="quarter" idx="2"/>
          </p:nvPr>
        </p:nvSpPr>
        <p:spPr>
          <a:xfrm>
            <a:off x="5892800" y="6172200"/>
            <a:ext cx="2844800" cy="3683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IDS 1_Blank">
    <p:spTree>
      <p:nvGrpSpPr>
        <p:cNvPr id="1" name=""/>
        <p:cNvGrpSpPr/>
        <p:nvPr/>
      </p:nvGrpSpPr>
      <p:grpSpPr>
        <a:xfrm>
          <a:off x="0" y="0"/>
          <a:ext cx="0" cy="0"/>
          <a:chOff x="0" y="0"/>
          <a:chExt cx="0" cy="0"/>
        </a:xfrm>
      </p:grpSpPr>
      <p:pic>
        <p:nvPicPr>
          <p:cNvPr id="115" name="Google Shape;223;p45" descr="Google Shape;223;p45"/>
          <p:cNvPicPr>
            <a:picLocks noChangeAspect="1"/>
          </p:cNvPicPr>
          <p:nvPr/>
        </p:nvPicPr>
        <p:blipFill>
          <a:blip r:embed="rId2">
            <a:alphaModFix amt="50000"/>
            <a:extLst/>
          </a:blip>
          <a:stretch>
            <a:fillRect/>
          </a:stretch>
        </p:blipFill>
        <p:spPr>
          <a:xfrm>
            <a:off x="11567159" y="6336791"/>
            <a:ext cx="338389" cy="411481"/>
          </a:xfrm>
          <a:prstGeom prst="rect">
            <a:avLst/>
          </a:prstGeom>
          <a:ln w="12700">
            <a:miter lim="400000"/>
          </a:ln>
        </p:spPr>
      </p:pic>
      <p:sp>
        <p:nvSpPr>
          <p:cNvPr id="116" name="Slide Number"/>
          <p:cNvSpPr txBox="1"/>
          <p:nvPr>
            <p:ph type="sldNum" sz="quarter" idx="2"/>
          </p:nvPr>
        </p:nvSpPr>
        <p:spPr>
          <a:xfrm>
            <a:off x="5892800" y="6172200"/>
            <a:ext cx="2844800" cy="3683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30_Custom Layout">
    <p:spTree>
      <p:nvGrpSpPr>
        <p:cNvPr id="1" name=""/>
        <p:cNvGrpSpPr/>
        <p:nvPr/>
      </p:nvGrpSpPr>
      <p:grpSpPr>
        <a:xfrm>
          <a:off x="0" y="0"/>
          <a:ext cx="0" cy="0"/>
          <a:chOff x="0" y="0"/>
          <a:chExt cx="0" cy="0"/>
        </a:xfrm>
      </p:grpSpPr>
      <p:sp>
        <p:nvSpPr>
          <p:cNvPr id="123" name="Google Shape;456;p91"/>
          <p:cNvSpPr/>
          <p:nvPr/>
        </p:nvSpPr>
        <p:spPr>
          <a:xfrm>
            <a:off x="-2" y="781333"/>
            <a:ext cx="12192003" cy="5295333"/>
          </a:xfrm>
          <a:prstGeom prst="rect">
            <a:avLst/>
          </a:prstGeom>
          <a:solidFill>
            <a:srgbClr val="F8F8F8"/>
          </a:solidFill>
          <a:ln w="12700">
            <a:miter lim="400000"/>
          </a:ln>
        </p:spPr>
        <p:txBody>
          <a:bodyPr lIns="45719" rIns="45719" anchor="ctr"/>
          <a:lstStyle/>
          <a:p>
            <a:pPr algn="ctr">
              <a:defRPr>
                <a:solidFill>
                  <a:srgbClr val="FFFFFF"/>
                </a:solidFill>
                <a:latin typeface="Calibri"/>
                <a:ea typeface="Calibri"/>
                <a:cs typeface="Calibri"/>
                <a:sym typeface="Calibri"/>
              </a:defRPr>
            </a:pPr>
          </a:p>
        </p:txBody>
      </p:sp>
      <p:sp>
        <p:nvSpPr>
          <p:cNvPr id="124" name="Google Shape;457;p91"/>
          <p:cNvSpPr/>
          <p:nvPr>
            <p:ph type="pic" sz="half" idx="21"/>
          </p:nvPr>
        </p:nvSpPr>
        <p:spPr>
          <a:xfrm>
            <a:off x="-2" y="1341982"/>
            <a:ext cx="7345348" cy="4175126"/>
          </a:xfrm>
          <a:prstGeom prst="rect">
            <a:avLst/>
          </a:prstGeom>
        </p:spPr>
        <p:txBody>
          <a:bodyPr lIns="91439" rIns="91439">
            <a:noAutofit/>
          </a:bodyPr>
          <a:lstStyle/>
          <a:p>
            <a:pPr/>
          </a:p>
        </p:txBody>
      </p:sp>
      <p:sp>
        <p:nvSpPr>
          <p:cNvPr id="125" name="Body Level One…"/>
          <p:cNvSpPr txBox="1"/>
          <p:nvPr>
            <p:ph type="body" sz="quarter" idx="1"/>
          </p:nvPr>
        </p:nvSpPr>
        <p:spPr>
          <a:xfrm>
            <a:off x="8464794" y="2016819"/>
            <a:ext cx="2782890" cy="1198563"/>
          </a:xfrm>
          <a:prstGeom prst="rect">
            <a:avLst/>
          </a:prstGeom>
        </p:spPr>
        <p:txBody>
          <a:bodyPr lIns="45699" tIns="45699" rIns="45699" bIns="45699" anchor="b"/>
          <a:lstStyle>
            <a:lvl1pPr indent="0">
              <a:buSzTx/>
              <a:buFontTx/>
              <a:buNone/>
              <a:defRPr>
                <a:latin typeface="Arial"/>
                <a:ea typeface="Arial"/>
                <a:cs typeface="Arial"/>
                <a:sym typeface="Arial"/>
              </a:defRPr>
            </a:lvl1pPr>
            <a:lvl2pPr marL="914400" indent="-406400">
              <a:buSzPts val="2800"/>
              <a:buFontTx/>
              <a:defRPr>
                <a:latin typeface="Arial"/>
                <a:ea typeface="Arial"/>
                <a:cs typeface="Arial"/>
                <a:sym typeface="Arial"/>
              </a:defRPr>
            </a:lvl2pPr>
            <a:lvl3pPr marL="1371600" indent="-406400">
              <a:buSzPts val="2800"/>
              <a:buFontTx/>
              <a:defRPr>
                <a:latin typeface="Arial"/>
                <a:ea typeface="Arial"/>
                <a:cs typeface="Arial"/>
                <a:sym typeface="Arial"/>
              </a:defRPr>
            </a:lvl3pPr>
            <a:lvl4pPr marL="1828800" indent="-406400">
              <a:buSzPts val="2800"/>
              <a:buFontTx/>
              <a:defRPr>
                <a:latin typeface="Arial"/>
                <a:ea typeface="Arial"/>
                <a:cs typeface="Arial"/>
                <a:sym typeface="Arial"/>
              </a:defRPr>
            </a:lvl4pPr>
            <a:lvl5pPr marL="2286000" indent="-406400">
              <a:buSzPts val="2800"/>
              <a:buFontTx/>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26" name="Google Shape;459;p91"/>
          <p:cNvSpPr txBox="1"/>
          <p:nvPr>
            <p:ph type="body" sz="quarter" idx="22"/>
          </p:nvPr>
        </p:nvSpPr>
        <p:spPr>
          <a:xfrm>
            <a:off x="8464794" y="3464619"/>
            <a:ext cx="2782890" cy="1327151"/>
          </a:xfrm>
          <a:prstGeom prst="rect">
            <a:avLst/>
          </a:prstGeom>
        </p:spPr>
        <p:txBody>
          <a:bodyPr lIns="45699" tIns="45699" rIns="45699" bIns="45699"/>
          <a:lstStyle/>
          <a:p>
            <a:pPr indent="0">
              <a:buSzTx/>
              <a:buFontTx/>
              <a:buNone/>
              <a:defRPr sz="1200">
                <a:latin typeface="Arial"/>
                <a:ea typeface="Arial"/>
                <a:cs typeface="Arial"/>
                <a:sym typeface="Arial"/>
              </a:defRPr>
            </a:pPr>
          </a:p>
        </p:txBody>
      </p:sp>
      <p:sp>
        <p:nvSpPr>
          <p:cNvPr id="127" name="Slide Number"/>
          <p:cNvSpPr txBox="1"/>
          <p:nvPr>
            <p:ph type="sldNum" sz="quarter" idx="2"/>
          </p:nvPr>
        </p:nvSpPr>
        <p:spPr>
          <a:xfrm>
            <a:off x="11080185" y="6404312"/>
            <a:ext cx="273616" cy="269201"/>
          </a:xfrm>
          <a:prstGeom prst="rect">
            <a:avLst/>
          </a:prstGeom>
        </p:spPr>
        <p:txBody>
          <a:bodyPr lIns="45699" tIns="45699" rIns="45699" bIns="45699"/>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5_Custom Layout">
    <p:spTree>
      <p:nvGrpSpPr>
        <p:cNvPr id="1" name=""/>
        <p:cNvGrpSpPr/>
        <p:nvPr/>
      </p:nvGrpSpPr>
      <p:grpSpPr>
        <a:xfrm>
          <a:off x="0" y="0"/>
          <a:ext cx="0" cy="0"/>
          <a:chOff x="0" y="0"/>
          <a:chExt cx="0" cy="0"/>
        </a:xfrm>
      </p:grpSpPr>
      <p:sp>
        <p:nvSpPr>
          <p:cNvPr id="134" name="Body Level One…"/>
          <p:cNvSpPr txBox="1"/>
          <p:nvPr>
            <p:ph type="body" sz="quarter" idx="1"/>
          </p:nvPr>
        </p:nvSpPr>
        <p:spPr>
          <a:xfrm>
            <a:off x="1343511" y="1901554"/>
            <a:ext cx="3434364" cy="1198563"/>
          </a:xfrm>
          <a:prstGeom prst="rect">
            <a:avLst/>
          </a:prstGeom>
        </p:spPr>
        <p:txBody>
          <a:bodyPr lIns="45699" tIns="45699" rIns="45699" bIns="45699" anchor="b"/>
          <a:lstStyle>
            <a:lvl1pPr indent="0">
              <a:buSzTx/>
              <a:buFontTx/>
              <a:buNone/>
              <a:defRPr>
                <a:latin typeface="Arial"/>
                <a:ea typeface="Arial"/>
                <a:cs typeface="Arial"/>
                <a:sym typeface="Arial"/>
              </a:defRPr>
            </a:lvl1pPr>
            <a:lvl2pPr marL="914400" indent="-406400">
              <a:buSzPts val="2800"/>
              <a:buFontTx/>
              <a:defRPr>
                <a:latin typeface="Arial"/>
                <a:ea typeface="Arial"/>
                <a:cs typeface="Arial"/>
                <a:sym typeface="Arial"/>
              </a:defRPr>
            </a:lvl2pPr>
            <a:lvl3pPr marL="1371600" indent="-406400">
              <a:buSzPts val="2800"/>
              <a:buFontTx/>
              <a:defRPr>
                <a:latin typeface="Arial"/>
                <a:ea typeface="Arial"/>
                <a:cs typeface="Arial"/>
                <a:sym typeface="Arial"/>
              </a:defRPr>
            </a:lvl3pPr>
            <a:lvl4pPr marL="1828800" indent="-406400">
              <a:buSzPts val="2800"/>
              <a:buFontTx/>
              <a:defRPr>
                <a:latin typeface="Arial"/>
                <a:ea typeface="Arial"/>
                <a:cs typeface="Arial"/>
                <a:sym typeface="Arial"/>
              </a:defRPr>
            </a:lvl4pPr>
            <a:lvl5pPr marL="2286000" indent="-406400">
              <a:buSzPts val="2800"/>
              <a:buFontTx/>
              <a:defRPr>
                <a:latin typeface="Arial"/>
                <a:ea typeface="Arial"/>
                <a:cs typeface="Arial"/>
                <a:sym typeface="Arial"/>
              </a:defRPr>
            </a:lvl5pPr>
          </a:lstStyle>
          <a:p>
            <a:pPr/>
            <a:r>
              <a:t>Body Level One</a:t>
            </a:r>
          </a:p>
          <a:p>
            <a:pPr lvl="1"/>
            <a:r>
              <a:t>Body Level Two</a:t>
            </a:r>
          </a:p>
          <a:p>
            <a:pPr lvl="2"/>
            <a:r>
              <a:t>Body Level Three</a:t>
            </a:r>
          </a:p>
          <a:p>
            <a:pPr lvl="3"/>
            <a:r>
              <a:t>Body Level Four</a:t>
            </a:r>
          </a:p>
          <a:p>
            <a:pPr lvl="4"/>
            <a:r>
              <a:t>Body Level Five</a:t>
            </a:r>
          </a:p>
        </p:txBody>
      </p:sp>
      <p:sp>
        <p:nvSpPr>
          <p:cNvPr id="135" name="Google Shape;588;p114"/>
          <p:cNvSpPr txBox="1"/>
          <p:nvPr>
            <p:ph type="body" sz="quarter" idx="21"/>
          </p:nvPr>
        </p:nvSpPr>
        <p:spPr>
          <a:xfrm>
            <a:off x="1343511" y="3349354"/>
            <a:ext cx="3434364" cy="1327151"/>
          </a:xfrm>
          <a:prstGeom prst="rect">
            <a:avLst/>
          </a:prstGeom>
        </p:spPr>
        <p:txBody>
          <a:bodyPr lIns="45699" tIns="45699" rIns="45699" bIns="45699"/>
          <a:lstStyle/>
          <a:p>
            <a:pPr indent="0">
              <a:buSzTx/>
              <a:buFontTx/>
              <a:buNone/>
              <a:defRPr sz="1200">
                <a:latin typeface="Arial"/>
                <a:ea typeface="Arial"/>
                <a:cs typeface="Arial"/>
                <a:sym typeface="Arial"/>
              </a:defRPr>
            </a:pPr>
          </a:p>
        </p:txBody>
      </p:sp>
      <p:sp>
        <p:nvSpPr>
          <p:cNvPr id="136" name="Google Shape;589;p114"/>
          <p:cNvSpPr/>
          <p:nvPr/>
        </p:nvSpPr>
        <p:spPr>
          <a:xfrm>
            <a:off x="5923127" y="0"/>
            <a:ext cx="6268875" cy="6858001"/>
          </a:xfrm>
          <a:prstGeom prst="rect">
            <a:avLst/>
          </a:prstGeom>
          <a:solidFill>
            <a:srgbClr val="F8F8F8"/>
          </a:solidFill>
          <a:ln w="12700">
            <a:miter lim="400000"/>
          </a:ln>
        </p:spPr>
        <p:txBody>
          <a:bodyPr lIns="45719" rIns="45719" anchor="ctr"/>
          <a:lstStyle/>
          <a:p>
            <a:pPr algn="ctr">
              <a:defRPr>
                <a:solidFill>
                  <a:srgbClr val="FFFFFF"/>
                </a:solidFill>
                <a:latin typeface="Calibri"/>
                <a:ea typeface="Calibri"/>
                <a:cs typeface="Calibri"/>
                <a:sym typeface="Calibri"/>
              </a:defRPr>
            </a:pPr>
          </a:p>
        </p:txBody>
      </p:sp>
      <p:sp>
        <p:nvSpPr>
          <p:cNvPr id="137" name="Google Shape;590;p114"/>
          <p:cNvSpPr/>
          <p:nvPr>
            <p:ph type="pic" sz="quarter" idx="22"/>
          </p:nvPr>
        </p:nvSpPr>
        <p:spPr>
          <a:xfrm>
            <a:off x="7087693" y="1077104"/>
            <a:ext cx="828649" cy="830027"/>
          </a:xfrm>
          <a:prstGeom prst="rect">
            <a:avLst/>
          </a:prstGeom>
        </p:spPr>
        <p:txBody>
          <a:bodyPr lIns="91439" rIns="91439">
            <a:noAutofit/>
          </a:bodyPr>
          <a:lstStyle/>
          <a:p>
            <a:pPr/>
          </a:p>
        </p:txBody>
      </p:sp>
      <p:sp>
        <p:nvSpPr>
          <p:cNvPr id="138" name="Google Shape;591;p114"/>
          <p:cNvSpPr/>
          <p:nvPr>
            <p:ph type="pic" sz="quarter" idx="23"/>
          </p:nvPr>
        </p:nvSpPr>
        <p:spPr>
          <a:xfrm>
            <a:off x="7087693" y="2859135"/>
            <a:ext cx="828649" cy="830027"/>
          </a:xfrm>
          <a:prstGeom prst="rect">
            <a:avLst/>
          </a:prstGeom>
        </p:spPr>
        <p:txBody>
          <a:bodyPr lIns="91439" rIns="91439">
            <a:noAutofit/>
          </a:bodyPr>
          <a:lstStyle/>
          <a:p>
            <a:pPr/>
          </a:p>
        </p:txBody>
      </p:sp>
      <p:sp>
        <p:nvSpPr>
          <p:cNvPr id="139" name="Google Shape;592;p114"/>
          <p:cNvSpPr/>
          <p:nvPr>
            <p:ph type="pic" sz="quarter" idx="24"/>
          </p:nvPr>
        </p:nvSpPr>
        <p:spPr>
          <a:xfrm>
            <a:off x="7087693" y="4634239"/>
            <a:ext cx="828649" cy="830027"/>
          </a:xfrm>
          <a:prstGeom prst="rect">
            <a:avLst/>
          </a:prstGeom>
        </p:spPr>
        <p:txBody>
          <a:bodyPr lIns="91439" rIns="91439">
            <a:noAutofit/>
          </a:bodyPr>
          <a:lstStyle/>
          <a:p>
            <a:pPr/>
          </a:p>
        </p:txBody>
      </p:sp>
      <p:sp>
        <p:nvSpPr>
          <p:cNvPr id="140" name="Google Shape;593;p114"/>
          <p:cNvSpPr txBox="1"/>
          <p:nvPr>
            <p:ph type="body" sz="quarter" idx="25"/>
          </p:nvPr>
        </p:nvSpPr>
        <p:spPr>
          <a:xfrm>
            <a:off x="8501580" y="1409472"/>
            <a:ext cx="2346908" cy="830027"/>
          </a:xfrm>
          <a:prstGeom prst="rect">
            <a:avLst/>
          </a:prstGeom>
        </p:spPr>
        <p:txBody>
          <a:bodyPr lIns="45699" tIns="45699" rIns="45699" bIns="45699"/>
          <a:lstStyle/>
          <a:p>
            <a:pPr indent="0">
              <a:buSzTx/>
              <a:buFontTx/>
              <a:buNone/>
              <a:defRPr sz="1000">
                <a:latin typeface="Arial"/>
                <a:ea typeface="Arial"/>
                <a:cs typeface="Arial"/>
                <a:sym typeface="Arial"/>
              </a:defRPr>
            </a:pPr>
          </a:p>
        </p:txBody>
      </p:sp>
      <p:sp>
        <p:nvSpPr>
          <p:cNvPr id="141" name="Google Shape;594;p114"/>
          <p:cNvSpPr txBox="1"/>
          <p:nvPr>
            <p:ph type="body" sz="quarter" idx="26"/>
          </p:nvPr>
        </p:nvSpPr>
        <p:spPr>
          <a:xfrm>
            <a:off x="8501578" y="3182903"/>
            <a:ext cx="2346908" cy="830026"/>
          </a:xfrm>
          <a:prstGeom prst="rect">
            <a:avLst/>
          </a:prstGeom>
        </p:spPr>
        <p:txBody>
          <a:bodyPr lIns="45699" tIns="45699" rIns="45699" bIns="45699"/>
          <a:lstStyle/>
          <a:p>
            <a:pPr indent="0">
              <a:buSzTx/>
              <a:buFontTx/>
              <a:buNone/>
              <a:defRPr sz="1000">
                <a:latin typeface="Arial"/>
                <a:ea typeface="Arial"/>
                <a:cs typeface="Arial"/>
                <a:sym typeface="Arial"/>
              </a:defRPr>
            </a:pPr>
          </a:p>
        </p:txBody>
      </p:sp>
      <p:sp>
        <p:nvSpPr>
          <p:cNvPr id="142" name="Google Shape;595;p114"/>
          <p:cNvSpPr txBox="1"/>
          <p:nvPr>
            <p:ph type="body" sz="quarter" idx="27"/>
          </p:nvPr>
        </p:nvSpPr>
        <p:spPr>
          <a:xfrm>
            <a:off x="8501577" y="4962547"/>
            <a:ext cx="2346908" cy="830027"/>
          </a:xfrm>
          <a:prstGeom prst="rect">
            <a:avLst/>
          </a:prstGeom>
        </p:spPr>
        <p:txBody>
          <a:bodyPr lIns="45699" tIns="45699" rIns="45699" bIns="45699"/>
          <a:lstStyle/>
          <a:p>
            <a:pPr indent="0">
              <a:buSzTx/>
              <a:buFontTx/>
              <a:buNone/>
              <a:defRPr sz="1000">
                <a:latin typeface="Arial"/>
                <a:ea typeface="Arial"/>
                <a:cs typeface="Arial"/>
                <a:sym typeface="Arial"/>
              </a:defRPr>
            </a:pPr>
          </a:p>
        </p:txBody>
      </p:sp>
      <p:sp>
        <p:nvSpPr>
          <p:cNvPr id="143" name="Google Shape;596;p114"/>
          <p:cNvSpPr txBox="1"/>
          <p:nvPr>
            <p:ph type="body" sz="quarter" idx="28"/>
          </p:nvPr>
        </p:nvSpPr>
        <p:spPr>
          <a:xfrm>
            <a:off x="8501577" y="1065425"/>
            <a:ext cx="2346908" cy="234008"/>
          </a:xfrm>
          <a:prstGeom prst="rect">
            <a:avLst/>
          </a:prstGeom>
        </p:spPr>
        <p:txBody>
          <a:bodyPr lIns="45699" tIns="45699" rIns="45699" bIns="45699"/>
          <a:lstStyle/>
          <a:p>
            <a:pPr indent="0">
              <a:buSzTx/>
              <a:buFontTx/>
              <a:buNone/>
              <a:defRPr b="1" sz="1200">
                <a:latin typeface="Arial"/>
                <a:ea typeface="Arial"/>
                <a:cs typeface="Arial"/>
                <a:sym typeface="Arial"/>
              </a:defRPr>
            </a:pPr>
          </a:p>
        </p:txBody>
      </p:sp>
      <p:sp>
        <p:nvSpPr>
          <p:cNvPr id="144" name="Google Shape;597;p114"/>
          <p:cNvSpPr txBox="1"/>
          <p:nvPr>
            <p:ph type="body" sz="quarter" idx="29"/>
          </p:nvPr>
        </p:nvSpPr>
        <p:spPr>
          <a:xfrm>
            <a:off x="8501577" y="2836031"/>
            <a:ext cx="2346908" cy="234008"/>
          </a:xfrm>
          <a:prstGeom prst="rect">
            <a:avLst/>
          </a:prstGeom>
        </p:spPr>
        <p:txBody>
          <a:bodyPr lIns="45699" tIns="45699" rIns="45699" bIns="45699"/>
          <a:lstStyle/>
          <a:p>
            <a:pPr indent="0">
              <a:buSzTx/>
              <a:buFontTx/>
              <a:buNone/>
              <a:defRPr b="1" sz="1200">
                <a:latin typeface="Arial"/>
                <a:ea typeface="Arial"/>
                <a:cs typeface="Arial"/>
                <a:sym typeface="Arial"/>
              </a:defRPr>
            </a:pPr>
          </a:p>
        </p:txBody>
      </p:sp>
      <p:sp>
        <p:nvSpPr>
          <p:cNvPr id="145" name="Google Shape;598;p114"/>
          <p:cNvSpPr txBox="1"/>
          <p:nvPr>
            <p:ph type="body" sz="quarter" idx="30"/>
          </p:nvPr>
        </p:nvSpPr>
        <p:spPr>
          <a:xfrm>
            <a:off x="8501577" y="4613009"/>
            <a:ext cx="2346908" cy="234008"/>
          </a:xfrm>
          <a:prstGeom prst="rect">
            <a:avLst/>
          </a:prstGeom>
        </p:spPr>
        <p:txBody>
          <a:bodyPr lIns="45699" tIns="45699" rIns="45699" bIns="45699"/>
          <a:lstStyle/>
          <a:p>
            <a:pPr indent="0">
              <a:buSzTx/>
              <a:buFontTx/>
              <a:buNone/>
              <a:defRPr b="1" sz="1200">
                <a:latin typeface="Arial"/>
                <a:ea typeface="Arial"/>
                <a:cs typeface="Arial"/>
                <a:sym typeface="Arial"/>
              </a:defRPr>
            </a:pPr>
          </a:p>
        </p:txBody>
      </p:sp>
      <p:sp>
        <p:nvSpPr>
          <p:cNvPr id="146" name="Slide Number"/>
          <p:cNvSpPr txBox="1"/>
          <p:nvPr>
            <p:ph type="sldNum" sz="quarter" idx="2"/>
          </p:nvPr>
        </p:nvSpPr>
        <p:spPr>
          <a:xfrm>
            <a:off x="95487" y="6527848"/>
            <a:ext cx="273616" cy="269201"/>
          </a:xfrm>
          <a:prstGeom prst="rect">
            <a:avLst/>
          </a:prstGeom>
        </p:spPr>
        <p:txBody>
          <a:bodyPr lIns="45699" tIns="45699" rIns="45699" bIns="45699"/>
          <a:lstStyle>
            <a:lvl1pPr algn="l"/>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LS ContentHeavy-NoTitle">
    <p:spTree>
      <p:nvGrpSpPr>
        <p:cNvPr id="1" name=""/>
        <p:cNvGrpSpPr/>
        <p:nvPr/>
      </p:nvGrpSpPr>
      <p:grpSpPr>
        <a:xfrm>
          <a:off x="0" y="0"/>
          <a:ext cx="0" cy="0"/>
          <a:chOff x="0" y="0"/>
          <a:chExt cx="0" cy="0"/>
        </a:xfrm>
      </p:grpSpPr>
      <p:sp>
        <p:nvSpPr>
          <p:cNvPr id="153" name="Rectangle 3"/>
          <p:cNvSpPr/>
          <p:nvPr/>
        </p:nvSpPr>
        <p:spPr>
          <a:xfrm>
            <a:off x="0" y="4236720"/>
            <a:ext cx="12192000" cy="2061981"/>
          </a:xfrm>
          <a:prstGeom prst="rect">
            <a:avLst/>
          </a:prstGeom>
          <a:solidFill>
            <a:srgbClr val="F4F7F5"/>
          </a:solidFill>
          <a:ln w="12700">
            <a:miter lim="400000"/>
          </a:ln>
        </p:spPr>
        <p:txBody>
          <a:bodyPr lIns="45719" rIns="45719" anchor="ctr"/>
          <a:lstStyle/>
          <a:p>
            <a:pPr algn="ctr">
              <a:defRPr>
                <a:solidFill>
                  <a:srgbClr val="FFFFFF"/>
                </a:solidFill>
              </a:defRPr>
            </a:pPr>
          </a:p>
        </p:txBody>
      </p:sp>
      <p:pic>
        <p:nvPicPr>
          <p:cNvPr id="154" name="Picture 6" descr="Picture 6"/>
          <p:cNvPicPr>
            <a:picLocks noChangeAspect="1"/>
          </p:cNvPicPr>
          <p:nvPr/>
        </p:nvPicPr>
        <p:blipFill>
          <a:blip r:embed="rId2">
            <a:extLst/>
          </a:blip>
          <a:stretch>
            <a:fillRect/>
          </a:stretch>
        </p:blipFill>
        <p:spPr>
          <a:xfrm>
            <a:off x="0" y="0"/>
            <a:ext cx="12192000" cy="4366768"/>
          </a:xfrm>
          <a:prstGeom prst="rect">
            <a:avLst/>
          </a:prstGeom>
          <a:ln w="12700">
            <a:miter lim="400000"/>
          </a:ln>
        </p:spPr>
      </p:pic>
      <p:sp>
        <p:nvSpPr>
          <p:cNvPr id="155" name="Body Level One…"/>
          <p:cNvSpPr txBox="1"/>
          <p:nvPr>
            <p:ph type="body" idx="1"/>
          </p:nvPr>
        </p:nvSpPr>
        <p:spPr>
          <a:xfrm>
            <a:off x="838200" y="591671"/>
            <a:ext cx="10515600" cy="5613495"/>
          </a:xfrm>
          <a:prstGeom prst="rect">
            <a:avLst/>
          </a:prstGeom>
        </p:spPr>
        <p:txBody>
          <a:bodyPr/>
          <a:lstStyle>
            <a:lvl1pPr>
              <a:spcBef>
                <a:spcPts val="1800"/>
              </a:spcBef>
              <a:defRPr sz="2400"/>
            </a:lvl1pPr>
            <a:lvl2pPr marL="402336" indent="-402336">
              <a:spcBef>
                <a:spcPts val="1800"/>
              </a:spcBef>
              <a:defRPr sz="2400"/>
            </a:lvl2pPr>
            <a:lvl3pPr marL="1219200" indent="-304800">
              <a:spcBef>
                <a:spcPts val="1800"/>
              </a:spcBef>
              <a:defRPr sz="2400"/>
            </a:lvl3pPr>
            <a:lvl4pPr marL="1676400" indent="-304800">
              <a:spcBef>
                <a:spcPts val="1800"/>
              </a:spcBef>
              <a:defRPr sz="2400"/>
            </a:lvl4pPr>
            <a:lvl5pPr marL="2133600" indent="-304800">
              <a:spcBef>
                <a:spcPts val="1800"/>
              </a:spcBef>
              <a:defRPr sz="2400"/>
            </a:lvl5pPr>
          </a:lstStyle>
          <a:p>
            <a:pPr/>
            <a:r>
              <a:t>Body Level One</a:t>
            </a:r>
          </a:p>
          <a:p>
            <a:pPr lvl="1"/>
            <a:r>
              <a:t>Body Level Two</a:t>
            </a:r>
          </a:p>
          <a:p>
            <a:pPr lvl="2"/>
            <a:r>
              <a:t>Body Level Three</a:t>
            </a:r>
          </a:p>
          <a:p>
            <a:pPr lvl="3"/>
            <a:r>
              <a:t>Body Level Four</a:t>
            </a:r>
          </a:p>
          <a:p>
            <a:pPr lvl="4"/>
            <a:r>
              <a:t>Body Level Five</a:t>
            </a:r>
          </a:p>
        </p:txBody>
      </p:sp>
      <p:sp>
        <p:nvSpPr>
          <p:cNvPr id="15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prstGeom prst="rect">
            <a:avLst/>
          </a:prstGeom>
        </p:spPr>
        <p:txBody>
          <a:bodyPr/>
          <a:lstStyle/>
          <a:p>
            <a:pPr/>
            <a:r>
              <a:t>Title Text</a:t>
            </a:r>
          </a:p>
        </p:txBody>
      </p:sp>
      <p:sp>
        <p:nvSpPr>
          <p:cNvPr id="21"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831850" y="1709738"/>
            <a:ext cx="10515600" cy="2852737"/>
          </a:xfrm>
          <a:prstGeom prst="rect">
            <a:avLst/>
          </a:prstGeom>
        </p:spPr>
        <p:txBody>
          <a:bodyPr anchor="b"/>
          <a:lstStyle>
            <a:lvl1pPr>
              <a:defRPr sz="6000"/>
            </a:lvl1pPr>
          </a:lstStyle>
          <a:p>
            <a:pPr/>
            <a:r>
              <a:t>Title Text</a:t>
            </a:r>
          </a:p>
        </p:txBody>
      </p:sp>
      <p:sp>
        <p:nvSpPr>
          <p:cNvPr id="30" name="Body Level One…"/>
          <p:cNvSpPr txBox="1"/>
          <p:nvPr>
            <p:ph type="body" sz="quarter" idx="1"/>
          </p:nvPr>
        </p:nvSpPr>
        <p:spPr>
          <a:xfrm>
            <a:off x="831850" y="4589462"/>
            <a:ext cx="10515600" cy="1500188"/>
          </a:xfrm>
          <a:prstGeom prst="rect">
            <a:avLst/>
          </a:prstGeom>
        </p:spPr>
        <p:txBody>
          <a:bodyPr/>
          <a:lstStyle>
            <a:lvl1pPr marL="0" indent="0">
              <a:buSzTx/>
              <a:buFontTx/>
              <a:buNone/>
              <a:defRPr sz="2400">
                <a:solidFill>
                  <a:srgbClr val="757575"/>
                </a:solidFill>
              </a:defRPr>
            </a:lvl1pPr>
            <a:lvl2pPr marL="0" indent="457200">
              <a:buSzTx/>
              <a:buFontTx/>
              <a:buNone/>
              <a:defRPr sz="2400">
                <a:solidFill>
                  <a:srgbClr val="757575"/>
                </a:solidFill>
              </a:defRPr>
            </a:lvl2pPr>
            <a:lvl3pPr marL="0" indent="914400">
              <a:buSzTx/>
              <a:buFontTx/>
              <a:buNone/>
              <a:defRPr sz="2400">
                <a:solidFill>
                  <a:srgbClr val="757575"/>
                </a:solidFill>
              </a:defRPr>
            </a:lvl3pPr>
            <a:lvl4pPr marL="0" indent="1371600">
              <a:buSzTx/>
              <a:buFontTx/>
              <a:buNone/>
              <a:defRPr sz="2400">
                <a:solidFill>
                  <a:srgbClr val="757575"/>
                </a:solidFill>
              </a:defRPr>
            </a:lvl4pPr>
            <a:lvl5pPr marL="0" indent="1828800">
              <a:buSzTx/>
              <a:buFontTx/>
              <a:buNone/>
              <a:defRPr sz="2400">
                <a:solidFill>
                  <a:srgbClr val="757575"/>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prstGeom prst="rect">
            <a:avLst/>
          </a:prstGeom>
        </p:spPr>
        <p:txBody>
          <a:bodyPr/>
          <a:lstStyle/>
          <a:p>
            <a:pPr/>
            <a:r>
              <a:t>Title Text</a:t>
            </a:r>
          </a:p>
        </p:txBody>
      </p:sp>
      <p:sp>
        <p:nvSpPr>
          <p:cNvPr id="39" name="Body Level One…"/>
          <p:cNvSpPr txBox="1"/>
          <p:nvPr>
            <p:ph type="body" sz="half" idx="1"/>
          </p:nvPr>
        </p:nvSpPr>
        <p:spPr>
          <a:xfrm>
            <a:off x="838200" y="1825625"/>
            <a:ext cx="5181600" cy="4351338"/>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839787" y="365125"/>
            <a:ext cx="10515601" cy="1325563"/>
          </a:xfrm>
          <a:prstGeom prst="rect">
            <a:avLst/>
          </a:prstGeom>
        </p:spPr>
        <p:txBody>
          <a:bodyPr/>
          <a:lstStyle/>
          <a:p>
            <a:pPr/>
            <a:r>
              <a:t>Title Text</a:t>
            </a:r>
          </a:p>
        </p:txBody>
      </p:sp>
      <p:sp>
        <p:nvSpPr>
          <p:cNvPr id="48" name="Body Level One…"/>
          <p:cNvSpPr txBox="1"/>
          <p:nvPr>
            <p:ph type="body" sz="quarter" idx="1"/>
          </p:nvPr>
        </p:nvSpPr>
        <p:spPr>
          <a:xfrm>
            <a:off x="839787" y="1681163"/>
            <a:ext cx="5157789" cy="823913"/>
          </a:xfrm>
          <a:prstGeom prst="rect">
            <a:avLst/>
          </a:prstGeom>
        </p:spPr>
        <p:txBody>
          <a:bodyPr anchor="b"/>
          <a:lstStyle>
            <a:lvl1pPr marL="0" indent="0">
              <a:buSzTx/>
              <a:buFontTx/>
              <a:buNone/>
              <a:defRPr b="1" sz="2400"/>
            </a:lvl1pPr>
            <a:lvl2pPr marL="0" indent="457200">
              <a:buSzTx/>
              <a:buFontTx/>
              <a:buNone/>
              <a:defRPr b="1" sz="2400"/>
            </a:lvl2pPr>
            <a:lvl3pPr marL="0" indent="914400">
              <a:buSzTx/>
              <a:buFontTx/>
              <a:buNone/>
              <a:defRPr b="1" sz="2400"/>
            </a:lvl3pPr>
            <a:lvl4pPr marL="0" indent="1371600">
              <a:buSzTx/>
              <a:buFontTx/>
              <a:buNone/>
              <a:defRPr b="1" sz="2400"/>
            </a:lvl4pPr>
            <a:lvl5pPr marL="0" indent="1828800">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6172200" y="1681163"/>
            <a:ext cx="5183188" cy="823913"/>
          </a:xfrm>
          <a:prstGeom prst="rect">
            <a:avLst/>
          </a:prstGeom>
        </p:spPr>
        <p:txBody>
          <a:bodyPr anchor="b"/>
          <a:lstStyle/>
          <a:p>
            <a:pPr marL="0" indent="0">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73" name="Body Level One…"/>
          <p:cNvSpPr txBox="1"/>
          <p:nvPr>
            <p:ph type="body" sz="half" idx="1"/>
          </p:nvPr>
        </p:nvSpPr>
        <p:spPr>
          <a:xfrm>
            <a:off x="5183187" y="987425"/>
            <a:ext cx="6172201" cy="4873625"/>
          </a:xfrm>
          <a:prstGeom prst="rect">
            <a:avLst/>
          </a:prstGeom>
        </p:spPr>
        <p:txBody>
          <a:bodyPr/>
          <a:lstStyle>
            <a:lvl1pPr>
              <a:defRPr sz="3200"/>
            </a:lvl1pPr>
            <a:lvl2pPr marL="718457" indent="-261257">
              <a:defRPr sz="3200"/>
            </a:lvl2pPr>
            <a:lvl3pPr marL="1219200" indent="-304800">
              <a:defRPr sz="3200"/>
            </a:lvl3pPr>
            <a:lvl4pPr marL="1737360" indent="-365760">
              <a:defRPr sz="3200"/>
            </a:lvl4pPr>
            <a:lvl5pPr marL="2194560" indent="-365760">
              <a:defRPr sz="3200"/>
            </a:lvl5p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839787" y="2057400"/>
            <a:ext cx="3932238" cy="3811588"/>
          </a:xfrm>
          <a:prstGeom prst="rect">
            <a:avLst/>
          </a:prstGeom>
        </p:spPr>
        <p:txBody>
          <a:bodyPr/>
          <a:lstStyle/>
          <a:p>
            <a:pPr marL="0" indent="0">
              <a:buSzTx/>
              <a:buFontTx/>
              <a:buNone/>
              <a:defRPr sz="16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839787" y="457200"/>
            <a:ext cx="3932239" cy="1600200"/>
          </a:xfrm>
          <a:prstGeom prst="rect">
            <a:avLst/>
          </a:prstGeom>
        </p:spPr>
        <p:txBody>
          <a:bodyPr anchor="b"/>
          <a:lstStyle>
            <a:lvl1pPr>
              <a:defRPr sz="3200"/>
            </a:lvl1pPr>
          </a:lstStyle>
          <a:p>
            <a:pPr/>
            <a:r>
              <a:t>Title Text</a:t>
            </a:r>
          </a:p>
        </p:txBody>
      </p:sp>
      <p:sp>
        <p:nvSpPr>
          <p:cNvPr id="83" name="Picture Placeholder 2"/>
          <p:cNvSpPr/>
          <p:nvPr>
            <p:ph type="pic" sz="half" idx="21"/>
          </p:nvPr>
        </p:nvSpPr>
        <p:spPr>
          <a:xfrm>
            <a:off x="5183187" y="987425"/>
            <a:ext cx="6172201" cy="4873625"/>
          </a:xfrm>
          <a:prstGeom prst="rect">
            <a:avLst/>
          </a:prstGeom>
        </p:spPr>
        <p:txBody>
          <a:bodyPr lIns="91439" rIns="91439">
            <a:noAutofit/>
          </a:bodyPr>
          <a:lstStyle/>
          <a:p>
            <a:pPr/>
          </a:p>
        </p:txBody>
      </p:sp>
      <p:sp>
        <p:nvSpPr>
          <p:cNvPr id="84" name="Body Level One…"/>
          <p:cNvSpPr txBox="1"/>
          <p:nvPr>
            <p:ph type="body" sz="quarter" idx="1"/>
          </p:nvPr>
        </p:nvSpPr>
        <p:spPr>
          <a:xfrm>
            <a:off x="839787" y="2057400"/>
            <a:ext cx="3932239" cy="3811588"/>
          </a:xfrm>
          <a:prstGeom prst="rect">
            <a:avLst/>
          </a:prstGeom>
        </p:spPr>
        <p:txBody>
          <a:bodyPr/>
          <a:lstStyle>
            <a:lvl1pPr marL="0" indent="0">
              <a:buSzTx/>
              <a:buFontTx/>
              <a:buNone/>
              <a:defRPr sz="1600"/>
            </a:lvl1pPr>
            <a:lvl2pPr marL="0" indent="457200">
              <a:buSzTx/>
              <a:buFontTx/>
              <a:buNone/>
              <a:defRPr sz="1600"/>
            </a:lvl2pPr>
            <a:lvl3pPr marL="0" indent="914400">
              <a:buSzTx/>
              <a:buFontTx/>
              <a:buNone/>
              <a:defRPr sz="1600"/>
            </a:lvl3pPr>
            <a:lvl4pPr marL="0" indent="1371600">
              <a:buSzTx/>
              <a:buFontTx/>
              <a:buNone/>
              <a:defRPr sz="1600"/>
            </a:lvl4pPr>
            <a:lvl5pPr marL="0" indent="1828800">
              <a:buSzTx/>
              <a:buFontTx/>
              <a:buNone/>
              <a:defRPr sz="16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 Id="rId16"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838200" y="365125"/>
            <a:ext cx="10515600" cy="1325563"/>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838200" y="1825625"/>
            <a:ext cx="10515600" cy="4351338"/>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11080144" y="6404292"/>
            <a:ext cx="273657" cy="269241"/>
          </a:xfrm>
          <a:prstGeom prst="rect">
            <a:avLst/>
          </a:prstGeom>
          <a:ln w="12700">
            <a:miter lim="400000"/>
          </a:ln>
        </p:spPr>
        <p:txBody>
          <a:bodyPr wrap="none" lIns="45719" rIns="45719" anchor="ctr">
            <a:spAutoFit/>
          </a:bodyPr>
          <a:lstStyle>
            <a:lvl1pPr algn="r">
              <a:defRPr sz="1200">
                <a:solidFill>
                  <a:srgbClr val="757575"/>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transition xmlns:p14="http://schemas.microsoft.com/office/powerpoint/2010/main" spd="med" advClick="1"/>
  <p:txStyles>
    <p:titleStyle>
      <a:lvl1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1pPr>
      <a:lvl2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2pPr>
      <a:lvl3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3pPr>
      <a:lvl4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4pPr>
      <a:lvl5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5pPr>
      <a:lvl6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6pPr>
      <a:lvl7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7pPr>
      <a:lvl8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8pPr>
      <a:lvl9pPr marL="0" marR="0" indent="0" algn="l" defTabSz="914400" rtl="0" latinLnBrk="0">
        <a:lnSpc>
          <a:spcPct val="90000"/>
        </a:lnSpc>
        <a:spcBef>
          <a:spcPts val="0"/>
        </a:spcBef>
        <a:spcAft>
          <a:spcPts val="0"/>
        </a:spcAft>
        <a:buClrTx/>
        <a:buSzTx/>
        <a:buFontTx/>
        <a:buNone/>
        <a:tabLst/>
        <a:defRPr b="0" baseline="0" cap="none" i="0" spc="0" strike="noStrike" sz="4400" u="none">
          <a:solidFill>
            <a:srgbClr val="000000"/>
          </a:solidFill>
          <a:uFillTx/>
          <a:latin typeface="Aptos Display"/>
          <a:ea typeface="Aptos Display"/>
          <a:cs typeface="Aptos Display"/>
          <a:sym typeface="Aptos Display"/>
        </a:defRPr>
      </a:lvl9pPr>
    </p:titleStyle>
    <p:bodyStyle>
      <a:lvl1pPr marL="228600" marR="0" indent="-228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1pPr>
      <a:lvl2pPr marL="723900" marR="0" indent="-2667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2pPr>
      <a:lvl3pPr marL="1234439" marR="0" indent="-320039"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3pPr>
      <a:lvl4pPr marL="1727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4pPr>
      <a:lvl5pPr marL="21844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5pPr>
      <a:lvl6pPr marL="26416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6pPr>
      <a:lvl7pPr marL="30988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7pPr>
      <a:lvl8pPr marL="35560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8pPr>
      <a:lvl9pPr marL="4013200" marR="0" indent="-355600" algn="l" defTabSz="914400" rtl="0" latinLnBrk="0">
        <a:lnSpc>
          <a:spcPct val="90000"/>
        </a:lnSpc>
        <a:spcBef>
          <a:spcPts val="1000"/>
        </a:spcBef>
        <a:spcAft>
          <a:spcPts val="0"/>
        </a:spcAft>
        <a:buClrTx/>
        <a:buSzPct val="100000"/>
        <a:buFont typeface="Arial"/>
        <a:buChar char="•"/>
        <a:tabLst/>
        <a:defRPr b="0" baseline="0" cap="none" i="0" spc="0" strike="noStrike" sz="2800" u="none">
          <a:solidFill>
            <a:srgbClr val="000000"/>
          </a:solidFill>
          <a:uFillTx/>
          <a:latin typeface="+mn-lt"/>
          <a:ea typeface="+mn-ea"/>
          <a:cs typeface="+mn-cs"/>
          <a:sym typeface="Aptos"/>
        </a:defRPr>
      </a:lvl9pPr>
    </p:bodyStyle>
    <p:otherStyle>
      <a:lvl1pPr marL="0" marR="0" indent="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1pPr>
      <a:lvl2pPr marL="0" marR="0" indent="457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2pPr>
      <a:lvl3pPr marL="0" marR="0" indent="914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3pPr>
      <a:lvl4pPr marL="0" marR="0" indent="1371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4pPr>
      <a:lvl5pPr marL="0" marR="0" indent="18288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5pPr>
      <a:lvl6pPr marL="0" marR="0" indent="22860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6pPr>
      <a:lvl7pPr marL="0" marR="0" indent="27432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7pPr>
      <a:lvl8pPr marL="0" marR="0" indent="32004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8pPr>
      <a:lvl9pPr marL="0" marR="0" indent="3657600" algn="r" defTabSz="9144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Aptos"/>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jpeg"/></Relationships>

</file>

<file path=ppt/slides/_rels/slide10.xml.rels><?xml version="1.0" encoding="UTF-8"?>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1.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pn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3.png"/><Relationship Id="rId3" Type="http://schemas.openxmlformats.org/officeDocument/2006/relationships/image" Target="../media/image14.png"/></Relationships>

</file>

<file path=ppt/slides/_rels/slide14.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19.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7.jpeg"/></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8.jpeg"/><Relationship Id="rId3" Type="http://schemas.openxmlformats.org/officeDocument/2006/relationships/image" Target="../media/image9.jpeg"/><Relationship Id="rId4" Type="http://schemas.openxmlformats.org/officeDocument/2006/relationships/image" Target="../media/image10.jpeg"/><Relationship Id="rId5" Type="http://schemas.openxmlformats.org/officeDocument/2006/relationships/image" Target="../media/image11.jpeg"/><Relationship Id="rId6" Type="http://schemas.openxmlformats.org/officeDocument/2006/relationships/image" Target="../media/image12.jpeg"/><Relationship Id="rId7" Type="http://schemas.openxmlformats.org/officeDocument/2006/relationships/image" Target="../media/image13.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0.png"/><Relationship Id="rId3" Type="http://schemas.openxmlformats.org/officeDocument/2006/relationships/image" Target="../media/image21.png"/></Relationships>

</file>

<file path=ppt/slides/_rels/slide24.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4.jpeg"/><Relationship Id="rId3" Type="http://schemas.openxmlformats.org/officeDocument/2006/relationships/image" Target="../media/image15.jpeg"/><Relationship Id="rId4" Type="http://schemas.openxmlformats.org/officeDocument/2006/relationships/image" Target="../media/image16.jpeg"/></Relationships>

</file>

<file path=ppt/slides/_rels/slide25.xml.rels><?xml version="1.0" encoding="UTF-8"?>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image" Target="../media/image26.png"/><Relationship Id="rId7" Type="http://schemas.openxmlformats.org/officeDocument/2006/relationships/image" Target="../media/image27.png"/><Relationship Id="rId8" Type="http://schemas.openxmlformats.org/officeDocument/2006/relationships/image" Target="../media/image28.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29.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0.png"/><Relationship Id="rId3" Type="http://schemas.openxmlformats.org/officeDocument/2006/relationships/image" Target="../media/image17.jpeg"/></Relationships>

</file>

<file path=ppt/slides/_rels/slide2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jpeg"/></Relationships>

</file>

<file path=ppt/slides/_rels/slide4.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image" Target="../media/image5.png"/><Relationship Id="rId5" Type="http://schemas.openxmlformats.org/officeDocument/2006/relationships/image" Target="../media/image6.png"/><Relationship Id="rId6" Type="http://schemas.openxmlformats.org/officeDocument/2006/relationships/image" Target="../media/image7.png"/><Relationship Id="rId7" Type="http://schemas.openxmlformats.org/officeDocument/2006/relationships/image" Target="../media/image5.jpeg"/><Relationship Id="rId8" Type="http://schemas.openxmlformats.org/officeDocument/2006/relationships/image" Target="../media/image6.jpeg"/><Relationship Id="rId9" Type="http://schemas.openxmlformats.org/officeDocument/2006/relationships/image" Target="../media/image8.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 Id="rId3" Type="http://schemas.openxmlformats.org/officeDocument/2006/relationships/image" Target="../media/image10.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5" name="Google Shape;2154;p241" descr="Google Shape;2154;p241"/>
          <p:cNvPicPr>
            <a:picLocks noChangeAspect="1"/>
          </p:cNvPicPr>
          <p:nvPr/>
        </p:nvPicPr>
        <p:blipFill>
          <a:blip r:embed="rId2">
            <a:extLst/>
          </a:blip>
          <a:srcRect l="0" t="0" r="0" b="0"/>
          <a:stretch>
            <a:fillRect/>
          </a:stretch>
        </p:blipFill>
        <p:spPr>
          <a:xfrm>
            <a:off x="1933712" y="266734"/>
            <a:ext cx="8096500" cy="5316816"/>
          </a:xfrm>
          <a:prstGeom prst="rect">
            <a:avLst/>
          </a:prstGeom>
          <a:ln w="12700">
            <a:miter lim="400000"/>
          </a:ln>
        </p:spPr>
      </p:pic>
      <p:sp>
        <p:nvSpPr>
          <p:cNvPr id="166" name="Google Shape;2155;p241"/>
          <p:cNvSpPr txBox="1"/>
          <p:nvPr/>
        </p:nvSpPr>
        <p:spPr>
          <a:xfrm>
            <a:off x="1472400" y="5535624"/>
            <a:ext cx="9247200" cy="136395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algn="ctr">
              <a:defRPr sz="4000">
                <a:solidFill>
                  <a:srgbClr val="8124BB"/>
                </a:solidFill>
                <a:latin typeface="Inter Regular"/>
                <a:ea typeface="Inter Regular"/>
                <a:cs typeface="Inter Regular"/>
                <a:sym typeface="Inter Regular"/>
              </a:defRPr>
            </a:pPr>
            <a:r>
              <a:t>Welcome!</a:t>
            </a:r>
          </a:p>
          <a:p>
            <a:pPr algn="ctr">
              <a:defRPr sz="3600">
                <a:solidFill>
                  <a:srgbClr val="353535"/>
                </a:solidFill>
                <a:latin typeface="Inter Regular"/>
                <a:ea typeface="Inter Regular"/>
                <a:cs typeface="Inter Regular"/>
                <a:sym typeface="Inter Regular"/>
              </a:defRPr>
            </a:pPr>
            <a:r>
              <a:t>Our Event Will Begin Shortly</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TextBox 3"/>
          <p:cNvSpPr txBox="1"/>
          <p:nvPr/>
        </p:nvSpPr>
        <p:spPr>
          <a:xfrm>
            <a:off x="525692" y="2747684"/>
            <a:ext cx="7783316" cy="459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indent="12064">
              <a:spcBef>
                <a:spcPts val="600"/>
              </a:spcBef>
              <a:tabLst>
                <a:tab pos="469900" algn="l"/>
                <a:tab pos="469900" algn="l"/>
              </a:tabLst>
              <a:defRPr b="1" spc="-5" sz="2400">
                <a:solidFill>
                  <a:srgbClr val="353634"/>
                </a:solidFill>
                <a:latin typeface="Swift Justice"/>
                <a:ea typeface="Swift Justice"/>
                <a:cs typeface="Swift Justice"/>
                <a:sym typeface="Swift Justice"/>
              </a:defRPr>
            </a:lvl1pPr>
          </a:lstStyle>
          <a:p>
            <a:pPr/>
            <a:r>
              <a:t> </a:t>
            </a:r>
          </a:p>
        </p:txBody>
      </p:sp>
      <p:sp>
        <p:nvSpPr>
          <p:cNvPr id="220" name="Shape 1367"/>
          <p:cNvSpPr txBox="1"/>
          <p:nvPr/>
        </p:nvSpPr>
        <p:spPr>
          <a:xfrm>
            <a:off x="216814" y="61109"/>
            <a:ext cx="11821215" cy="574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ctr">
              <a:defRPr sz="3200">
                <a:solidFill>
                  <a:srgbClr val="9900FF"/>
                </a:solidFill>
                <a:latin typeface="BestDefense"/>
                <a:ea typeface="BestDefense"/>
                <a:cs typeface="BestDefense"/>
                <a:sym typeface="BestDefense"/>
              </a:defRPr>
            </a:lvl1pPr>
          </a:lstStyle>
          <a:p>
            <a:pPr/>
            <a:r>
              <a:t>Small Business Legal Plans</a:t>
            </a:r>
          </a:p>
        </p:txBody>
      </p:sp>
      <p:graphicFrame>
        <p:nvGraphicFramePr>
          <p:cNvPr id="221" name="Table 1"/>
          <p:cNvGraphicFramePr/>
          <p:nvPr/>
        </p:nvGraphicFramePr>
        <p:xfrm>
          <a:off x="2032000" y="719666"/>
          <a:ext cx="8128000" cy="2966721"/>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8128000"/>
              </a:tblGrid>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r h="370840">
                <a:tc>
                  <a:txBody>
                    <a:bodyPr/>
                    <a:lstStyle/>
                    <a:p>
                      <a:pPr algn="l">
                        <a:defRPr sz="1800"/>
                      </a:pPr>
                    </a:p>
                  </a:txBody>
                  <a:tcPr marL="45720" marR="45720" marT="45720" marB="45720" anchor="t" anchorCtr="0" horzOverflow="overflow"/>
                </a:tc>
              </a:tr>
            </a:tbl>
          </a:graphicData>
        </a:graphic>
      </p:graphicFrame>
      <p:graphicFrame>
        <p:nvGraphicFramePr>
          <p:cNvPr id="222" name="Table 7"/>
          <p:cNvGraphicFramePr/>
          <p:nvPr/>
        </p:nvGraphicFramePr>
        <p:xfrm>
          <a:off x="216816" y="653625"/>
          <a:ext cx="11821214" cy="5191762"/>
        </p:xfrm>
        <a:graphic xmlns:a="http://schemas.openxmlformats.org/drawingml/2006/main">
          <a:graphicData uri="http://schemas.openxmlformats.org/drawingml/2006/table">
            <a:tbl>
              <a:tblPr firstCol="0" firstRow="1" lastCol="0" lastRow="0" bandCol="0" bandRow="1" rtl="0">
                <a:tableStyleId>{4C3C2611-4C71-4FC5-86AE-919BDF0F9419}</a:tableStyleId>
              </a:tblPr>
              <a:tblGrid>
                <a:gridCol w="3371334"/>
                <a:gridCol w="2858993"/>
                <a:gridCol w="2989742"/>
                <a:gridCol w="2601144"/>
              </a:tblGrid>
              <a:tr h="370840">
                <a:tc>
                  <a:txBody>
                    <a:bodyPr/>
                    <a:lstStyle/>
                    <a:p>
                      <a:pPr algn="l">
                        <a:defRPr b="0" sz="1800">
                          <a:solidFill>
                            <a:srgbClr val="000000"/>
                          </a:solidFill>
                        </a:defRPr>
                      </a:pPr>
                      <a:r>
                        <a:rPr b="1" sz="2400">
                          <a:solidFill>
                            <a:srgbClr val="FFFFFF"/>
                          </a:solidFill>
                          <a:latin typeface="BestDefense"/>
                          <a:ea typeface="BestDefense"/>
                          <a:cs typeface="BestDefense"/>
                          <a:sym typeface="BestDefense"/>
                        </a:rPr>
                        <a:t>Business Benefits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b="0" sz="1800">
                          <a:solidFill>
                            <a:srgbClr val="000000"/>
                          </a:solidFill>
                        </a:defRPr>
                      </a:pPr>
                      <a:r>
                        <a:rPr b="1" sz="2000">
                          <a:solidFill>
                            <a:srgbClr val="FFFFFF"/>
                          </a:solidFill>
                          <a:latin typeface="BestDefense"/>
                          <a:ea typeface="BestDefense"/>
                          <a:cs typeface="BestDefense"/>
                          <a:sym typeface="BestDefense"/>
                        </a:rPr>
                        <a:t>Premium $149.95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b="0" sz="1800">
                          <a:solidFill>
                            <a:srgbClr val="000000"/>
                          </a:solidFill>
                        </a:defRPr>
                      </a:pPr>
                      <a:r>
                        <a:rPr b="1" sz="2000">
                          <a:solidFill>
                            <a:srgbClr val="FFFFFF"/>
                          </a:solidFill>
                          <a:latin typeface="BestDefense"/>
                          <a:ea typeface="BestDefense"/>
                          <a:cs typeface="BestDefense"/>
                          <a:sym typeface="BestDefense"/>
                        </a:rPr>
                        <a:t>Preferred $99.95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b="0" sz="1800">
                          <a:solidFill>
                            <a:srgbClr val="000000"/>
                          </a:solidFill>
                        </a:defRPr>
                      </a:pPr>
                      <a:r>
                        <a:rPr b="1" sz="2000">
                          <a:solidFill>
                            <a:srgbClr val="FFFFFF"/>
                          </a:solidFill>
                          <a:latin typeface="BestDefense"/>
                          <a:ea typeface="BestDefense"/>
                          <a:cs typeface="BestDefense"/>
                          <a:sym typeface="BestDefense"/>
                        </a:rPr>
                        <a:t>Basic $49.95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r>
              <a:tr h="370840">
                <a:tc>
                  <a:txBody>
                    <a:bodyPr/>
                    <a:lstStyle/>
                    <a:p>
                      <a:pPr algn="l">
                        <a:defRPr sz="1800"/>
                      </a:pPr>
                      <a:r>
                        <a:rPr b="1" sz="1600">
                          <a:solidFill>
                            <a:srgbClr val="FFFFFF"/>
                          </a:solidFill>
                          <a:latin typeface="BestDefense"/>
                          <a:ea typeface="BestDefense"/>
                          <a:cs typeface="BestDefense"/>
                          <a:sym typeface="BestDefense"/>
                        </a:rPr>
                        <a:t>Authorized Users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Up to 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3</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2</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In/Out of State Matters*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Interstate Coverage*</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Interstate Coverage*</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In State Only</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Advice &amp; Consultation</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Included*</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Included*</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Included</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Letters/Phone Calls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Up to 40*</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20 *</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10</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Document Review</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Up to 40 with 25 pages*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20 with 20 pages*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10 with 15 pages </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Designated Consultation</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5, 30-minute consultations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5, 30-minute consultations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3, 30-min consultations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Collection Letters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Up to 15*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10*</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Up to 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IRS Audit Services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50 hours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hours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Employee Handbook Drafting</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$500 flat fee, 1 per year</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$750 flat fee, 1 per year</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50800">
                <a:tc>
                  <a:txBody>
                    <a:bodyPr/>
                    <a:lstStyle/>
                    <a:p>
                      <a:pPr algn="l">
                        <a:defRPr sz="1800"/>
                      </a:pPr>
                      <a:r>
                        <a:rPr b="1" sz="1600">
                          <a:solidFill>
                            <a:srgbClr val="FFFFFF"/>
                          </a:solidFill>
                          <a:latin typeface="BestDefense"/>
                          <a:ea typeface="BestDefense"/>
                          <a:cs typeface="BestDefense"/>
                          <a:sym typeface="BestDefense"/>
                        </a:rPr>
                        <a:t>Custom Contract Drafting</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$250 each, up to 25 pages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$250 each, up to 25 pages</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Trademark Or Copyright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Legal work of 1 per year</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Legal work of 1 per year</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Other Business Legal Work</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25% Discount</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Trial Defense Supplement add-on</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100 hours - $14.95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100 hours - $14.95</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Not applicable </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r h="370840">
                <a:tc>
                  <a:txBody>
                    <a:bodyPr/>
                    <a:lstStyle/>
                    <a:p>
                      <a:pPr algn="l">
                        <a:defRPr sz="1800"/>
                      </a:pPr>
                      <a:r>
                        <a:rPr b="1" sz="1600">
                          <a:solidFill>
                            <a:srgbClr val="FFFFFF"/>
                          </a:solidFill>
                          <a:latin typeface="BestDefense"/>
                          <a:ea typeface="BestDefense"/>
                          <a:cs typeface="BestDefense"/>
                          <a:sym typeface="BestDefense"/>
                        </a:rPr>
                        <a:t>Average hourly rate of a business attorney _______?</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9900FF"/>
                    </a:solidFill>
                  </a:tcPr>
                </a:tc>
                <a:tc>
                  <a:txBody>
                    <a:bodyPr/>
                    <a:lstStyle/>
                    <a:p>
                      <a:pPr algn="l">
                        <a:defRPr sz="1800"/>
                      </a:pPr>
                      <a:r>
                        <a:rPr sz="1600">
                          <a:latin typeface="BestDefense"/>
                          <a:ea typeface="BestDefense"/>
                          <a:cs typeface="BestDefense"/>
                          <a:sym typeface="BestDefense"/>
                        </a:rPr>
                        <a:t>$164.90 per month
$1.03 per hour, 40 business hours per week</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$113.95 per month
$.68 per hour, 40 business hours per week </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c>
                  <a:txBody>
                    <a:bodyPr/>
                    <a:lstStyle/>
                    <a:p>
                      <a:pPr algn="l">
                        <a:defRPr sz="1800"/>
                      </a:pPr>
                      <a:r>
                        <a:rPr sz="1600">
                          <a:latin typeface="BestDefense"/>
                          <a:ea typeface="BestDefense"/>
                          <a:cs typeface="BestDefense"/>
                          <a:sym typeface="BestDefense"/>
                        </a:rPr>
                        <a:t>$49 per month
$.28 per hour, 40 bus. hours per week</a:t>
                      </a:r>
                    </a:p>
                  </a:txBody>
                  <a:tcPr marL="45720" marR="45720" marT="45720" marB="45720" anchor="t" anchorCtr="0" horzOverflow="overflow">
                    <a:lnL w="12700">
                      <a:solidFill>
                        <a:srgbClr val="000000"/>
                      </a:solidFill>
                    </a:lnL>
                    <a:lnR w="12700">
                      <a:solidFill>
                        <a:srgbClr val="000000"/>
                      </a:solidFill>
                    </a:lnR>
                    <a:lnT w="12700">
                      <a:solidFill>
                        <a:srgbClr val="000000"/>
                      </a:solidFill>
                    </a:lnT>
                    <a:lnB w="12700">
                      <a:solidFill>
                        <a:srgbClr val="000000"/>
                      </a:solidFill>
                    </a:lnB>
                    <a:solidFill>
                      <a:srgbClr val="C2F1C8"/>
                    </a:solidFill>
                  </a:tcPr>
                </a:tc>
              </a:tr>
            </a:tbl>
          </a:graphicData>
        </a:graphic>
      </p:graphicFrame>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4" name="Picture 2" descr="Picture 2"/>
          <p:cNvPicPr>
            <a:picLocks noChangeAspect="1"/>
          </p:cNvPicPr>
          <p:nvPr/>
        </p:nvPicPr>
        <p:blipFill>
          <a:blip r:embed="rId2">
            <a:extLst/>
          </a:blip>
          <a:stretch>
            <a:fillRect/>
          </a:stretch>
        </p:blipFill>
        <p:spPr>
          <a:xfrm>
            <a:off x="768863" y="432486"/>
            <a:ext cx="10549926" cy="5934334"/>
          </a:xfrm>
          <a:prstGeom prst="rect">
            <a:avLst/>
          </a:prstGeom>
          <a:ln w="12700">
            <a:miter lim="400000"/>
          </a:ln>
        </p:spPr>
      </p:pic>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6" name="Google Shape;2300;p254" descr="Google Shape;2300;p254"/>
          <p:cNvPicPr>
            <a:picLocks noChangeAspect="1"/>
          </p:cNvPicPr>
          <p:nvPr/>
        </p:nvPicPr>
        <p:blipFill>
          <a:blip r:embed="rId2">
            <a:extLst/>
          </a:blip>
          <a:stretch>
            <a:fillRect/>
          </a:stretch>
        </p:blipFill>
        <p:spPr>
          <a:xfrm>
            <a:off x="0" y="0"/>
            <a:ext cx="12265012" cy="6858001"/>
          </a:xfrm>
          <a:prstGeom prst="rect">
            <a:avLst/>
          </a:prstGeom>
          <a:ln w="12700">
            <a:miter lim="400000"/>
          </a:ln>
        </p:spPr>
      </p:pic>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56" name="Google Shape;2305;p255"/>
          <p:cNvGrpSpPr/>
          <p:nvPr/>
        </p:nvGrpSpPr>
        <p:grpSpPr>
          <a:xfrm>
            <a:off x="5638800" y="2051665"/>
            <a:ext cx="6553036" cy="3380076"/>
            <a:chOff x="0" y="0"/>
            <a:chExt cx="6553035" cy="3380075"/>
          </a:xfrm>
        </p:grpSpPr>
        <p:sp>
          <p:nvSpPr>
            <p:cNvPr id="228" name="Google Shape;2306;p255"/>
            <p:cNvSpPr/>
            <p:nvPr/>
          </p:nvSpPr>
          <p:spPr>
            <a:xfrm>
              <a:off x="0" y="-1"/>
              <a:ext cx="6553036" cy="436791"/>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31" name="Google Shape;2307;p255"/>
            <p:cNvGrpSpPr/>
            <p:nvPr/>
          </p:nvGrpSpPr>
          <p:grpSpPr>
            <a:xfrm>
              <a:off x="21322" y="11464"/>
              <a:ext cx="6510237" cy="413707"/>
              <a:chOff x="0" y="0"/>
              <a:chExt cx="6510235" cy="413705"/>
            </a:xfrm>
          </p:grpSpPr>
          <p:sp>
            <p:nvSpPr>
              <p:cNvPr id="229" name="Rectangle"/>
              <p:cNvSpPr/>
              <p:nvPr/>
            </p:nvSpPr>
            <p:spPr>
              <a:xfrm>
                <a:off x="0" y="9857"/>
                <a:ext cx="6510236" cy="393991"/>
              </a:xfrm>
              <a:prstGeom prst="rect">
                <a:avLst/>
              </a:prstGeom>
              <a:solidFill>
                <a:srgbClr val="3355F8"/>
              </a:solidFill>
              <a:ln w="12700" cap="flat">
                <a:noFill/>
                <a:miter lim="400000"/>
              </a:ln>
              <a:effectLst/>
            </p:spPr>
            <p:txBody>
              <a:bodyPr wrap="square" lIns="45719" tIns="45719" rIns="45719" bIns="45719" numCol="1" anchor="ctr">
                <a:noAutofit/>
              </a:bodyPr>
              <a:lstStyle/>
              <a:p>
                <a:pPr>
                  <a:lnSpc>
                    <a:spcPct val="90000"/>
                  </a:lnSpc>
                  <a:defRPr sz="1900">
                    <a:solidFill>
                      <a:srgbClr val="FFFFFF"/>
                    </a:solidFill>
                    <a:latin typeface="Arial"/>
                    <a:ea typeface="Arial"/>
                    <a:cs typeface="Arial"/>
                    <a:sym typeface="Arial"/>
                  </a:defRPr>
                </a:pPr>
              </a:p>
            </p:txBody>
          </p:sp>
          <p:sp>
            <p:nvSpPr>
              <p:cNvPr id="230" name="Tax returns"/>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nSpc>
                    <a:spcPct val="90000"/>
                  </a:lnSpc>
                  <a:defRPr b="1" sz="1900">
                    <a:solidFill>
                      <a:srgbClr val="FFFFFF"/>
                    </a:solidFill>
                    <a:latin typeface="Arial"/>
                    <a:ea typeface="Arial"/>
                    <a:cs typeface="Arial"/>
                    <a:sym typeface="Arial"/>
                  </a:defRPr>
                </a:lvl1pPr>
              </a:lstStyle>
              <a:p>
                <a:pPr/>
                <a:r>
                  <a:t>Tax returns</a:t>
                </a:r>
              </a:p>
            </p:txBody>
          </p:sp>
        </p:grpSp>
        <p:sp>
          <p:nvSpPr>
            <p:cNvPr id="232" name="Google Shape;2308;p255"/>
            <p:cNvSpPr/>
            <p:nvPr/>
          </p:nvSpPr>
          <p:spPr>
            <a:xfrm>
              <a:off x="0" y="490547"/>
              <a:ext cx="6553036" cy="436790"/>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35" name="Google Shape;2309;p255"/>
            <p:cNvGrpSpPr/>
            <p:nvPr/>
          </p:nvGrpSpPr>
          <p:grpSpPr>
            <a:xfrm>
              <a:off x="21322" y="502011"/>
              <a:ext cx="6510237" cy="413707"/>
              <a:chOff x="0" y="0"/>
              <a:chExt cx="6510235" cy="413705"/>
            </a:xfrm>
          </p:grpSpPr>
          <p:sp>
            <p:nvSpPr>
              <p:cNvPr id="233" name="Rectangle"/>
              <p:cNvSpPr/>
              <p:nvPr/>
            </p:nvSpPr>
            <p:spPr>
              <a:xfrm>
                <a:off x="0" y="9857"/>
                <a:ext cx="6510236" cy="393991"/>
              </a:xfrm>
              <a:prstGeom prst="rect">
                <a:avLst/>
              </a:prstGeom>
              <a:solidFill>
                <a:srgbClr val="3355F8"/>
              </a:solidFill>
              <a:ln w="12700" cap="flat">
                <a:noFill/>
                <a:miter lim="400000"/>
              </a:ln>
              <a:effectLst/>
            </p:spPr>
            <p:txBody>
              <a:bodyPr wrap="square" lIns="45719" tIns="45719" rIns="45719" bIns="45719" numCol="1" anchor="ctr">
                <a:noAutofit/>
              </a:bodyPr>
              <a:lstStyle/>
              <a:p>
                <a:pPr>
                  <a:lnSpc>
                    <a:spcPct val="90000"/>
                  </a:lnSpc>
                  <a:defRPr sz="1900">
                    <a:solidFill>
                      <a:srgbClr val="FFFFFF"/>
                    </a:solidFill>
                    <a:latin typeface="Arial"/>
                    <a:ea typeface="Arial"/>
                    <a:cs typeface="Arial"/>
                    <a:sym typeface="Arial"/>
                  </a:defRPr>
                </a:pPr>
              </a:p>
            </p:txBody>
          </p:sp>
          <p:sp>
            <p:nvSpPr>
              <p:cNvPr id="234" name="Medical claims"/>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nSpc>
                    <a:spcPct val="90000"/>
                  </a:lnSpc>
                  <a:defRPr b="1" sz="1900">
                    <a:solidFill>
                      <a:srgbClr val="FFFFFF"/>
                    </a:solidFill>
                    <a:latin typeface="Arial"/>
                    <a:ea typeface="Arial"/>
                    <a:cs typeface="Arial"/>
                    <a:sym typeface="Arial"/>
                  </a:defRPr>
                </a:lvl1pPr>
              </a:lstStyle>
              <a:p>
                <a:pPr/>
                <a:r>
                  <a:t>Medical claims</a:t>
                </a:r>
              </a:p>
            </p:txBody>
          </p:sp>
        </p:grpSp>
        <p:sp>
          <p:nvSpPr>
            <p:cNvPr id="236" name="Google Shape;2310;p255"/>
            <p:cNvSpPr/>
            <p:nvPr/>
          </p:nvSpPr>
          <p:spPr>
            <a:xfrm>
              <a:off x="0" y="981095"/>
              <a:ext cx="6553036" cy="436790"/>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39" name="Google Shape;2311;p255"/>
            <p:cNvGrpSpPr/>
            <p:nvPr/>
          </p:nvGrpSpPr>
          <p:grpSpPr>
            <a:xfrm>
              <a:off x="21322" y="992559"/>
              <a:ext cx="6510237" cy="413707"/>
              <a:chOff x="0" y="0"/>
              <a:chExt cx="6510235" cy="413705"/>
            </a:xfrm>
          </p:grpSpPr>
          <p:sp>
            <p:nvSpPr>
              <p:cNvPr id="237" name="Rectangle"/>
              <p:cNvSpPr/>
              <p:nvPr/>
            </p:nvSpPr>
            <p:spPr>
              <a:xfrm>
                <a:off x="0" y="9857"/>
                <a:ext cx="6510236" cy="393991"/>
              </a:xfrm>
              <a:prstGeom prst="rect">
                <a:avLst/>
              </a:prstGeom>
              <a:solidFill>
                <a:srgbClr val="3355F8"/>
              </a:solidFill>
              <a:ln w="12700" cap="flat">
                <a:noFill/>
                <a:miter lim="400000"/>
              </a:ln>
              <a:effectLst/>
            </p:spPr>
            <p:txBody>
              <a:bodyPr wrap="square" lIns="45719" tIns="45719" rIns="45719" bIns="45719" numCol="1" anchor="ctr">
                <a:noAutofit/>
              </a:bodyPr>
              <a:lstStyle/>
              <a:p>
                <a:pPr>
                  <a:lnSpc>
                    <a:spcPct val="90000"/>
                  </a:lnSpc>
                  <a:defRPr sz="1900">
                    <a:solidFill>
                      <a:srgbClr val="FFFFFF"/>
                    </a:solidFill>
                    <a:latin typeface="Arial"/>
                    <a:ea typeface="Arial"/>
                    <a:cs typeface="Arial"/>
                    <a:sym typeface="Arial"/>
                  </a:defRPr>
                </a:pPr>
              </a:p>
            </p:txBody>
          </p:sp>
          <p:sp>
            <p:nvSpPr>
              <p:cNvPr id="238" name="Social Security claims"/>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nSpc>
                    <a:spcPct val="90000"/>
                  </a:lnSpc>
                  <a:defRPr b="1" sz="1900">
                    <a:solidFill>
                      <a:srgbClr val="FFFFFF"/>
                    </a:solidFill>
                    <a:latin typeface="Arial"/>
                    <a:ea typeface="Arial"/>
                    <a:cs typeface="Arial"/>
                    <a:sym typeface="Arial"/>
                  </a:defRPr>
                </a:lvl1pPr>
              </a:lstStyle>
              <a:p>
                <a:pPr/>
                <a:r>
                  <a:t>Social Security claims</a:t>
                </a:r>
              </a:p>
            </p:txBody>
          </p:sp>
        </p:grpSp>
        <p:sp>
          <p:nvSpPr>
            <p:cNvPr id="240" name="Google Shape;2312;p255"/>
            <p:cNvSpPr/>
            <p:nvPr/>
          </p:nvSpPr>
          <p:spPr>
            <a:xfrm>
              <a:off x="0" y="1471643"/>
              <a:ext cx="6553036" cy="436790"/>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43" name="Google Shape;2313;p255"/>
            <p:cNvGrpSpPr/>
            <p:nvPr/>
          </p:nvGrpSpPr>
          <p:grpSpPr>
            <a:xfrm>
              <a:off x="21322" y="1483107"/>
              <a:ext cx="6510237" cy="413707"/>
              <a:chOff x="0" y="0"/>
              <a:chExt cx="6510235" cy="413705"/>
            </a:xfrm>
          </p:grpSpPr>
          <p:sp>
            <p:nvSpPr>
              <p:cNvPr id="241" name="Rectangle"/>
              <p:cNvSpPr/>
              <p:nvPr/>
            </p:nvSpPr>
            <p:spPr>
              <a:xfrm>
                <a:off x="0" y="9857"/>
                <a:ext cx="6510236" cy="393991"/>
              </a:xfrm>
              <a:prstGeom prst="rect">
                <a:avLst/>
              </a:prstGeom>
              <a:solidFill>
                <a:srgbClr val="3355F8"/>
              </a:solidFill>
              <a:ln w="12700" cap="flat">
                <a:noFill/>
                <a:miter lim="400000"/>
              </a:ln>
              <a:effectLst/>
            </p:spPr>
            <p:txBody>
              <a:bodyPr wrap="square" lIns="45719" tIns="45719" rIns="45719" bIns="45719" numCol="1" anchor="ctr">
                <a:noAutofit/>
              </a:bodyPr>
              <a:lstStyle/>
              <a:p>
                <a:pPr>
                  <a:lnSpc>
                    <a:spcPct val="90000"/>
                  </a:lnSpc>
                  <a:defRPr sz="1900">
                    <a:solidFill>
                      <a:srgbClr val="FFFFFF"/>
                    </a:solidFill>
                    <a:latin typeface="Arial"/>
                    <a:ea typeface="Arial"/>
                    <a:cs typeface="Arial"/>
                    <a:sym typeface="Arial"/>
                  </a:defRPr>
                </a:pPr>
              </a:p>
            </p:txBody>
          </p:sp>
          <p:sp>
            <p:nvSpPr>
              <p:cNvPr id="242" name="Credit"/>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nSpc>
                    <a:spcPct val="90000"/>
                  </a:lnSpc>
                  <a:defRPr b="1" sz="1900">
                    <a:solidFill>
                      <a:srgbClr val="FFFFFF"/>
                    </a:solidFill>
                    <a:latin typeface="Arial"/>
                    <a:ea typeface="Arial"/>
                    <a:cs typeface="Arial"/>
                    <a:sym typeface="Arial"/>
                  </a:defRPr>
                </a:lvl1pPr>
              </a:lstStyle>
              <a:p>
                <a:pPr/>
                <a:r>
                  <a:t>Credit </a:t>
                </a:r>
              </a:p>
            </p:txBody>
          </p:sp>
        </p:grpSp>
        <p:sp>
          <p:nvSpPr>
            <p:cNvPr id="244" name="Google Shape;2314;p255"/>
            <p:cNvSpPr/>
            <p:nvPr/>
          </p:nvSpPr>
          <p:spPr>
            <a:xfrm>
              <a:off x="0" y="1962190"/>
              <a:ext cx="6553036" cy="436790"/>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47" name="Google Shape;2315;p255"/>
            <p:cNvGrpSpPr/>
            <p:nvPr/>
          </p:nvGrpSpPr>
          <p:grpSpPr>
            <a:xfrm>
              <a:off x="21322" y="1973654"/>
              <a:ext cx="6510237" cy="413707"/>
              <a:chOff x="0" y="0"/>
              <a:chExt cx="6510235" cy="413705"/>
            </a:xfrm>
          </p:grpSpPr>
          <p:sp>
            <p:nvSpPr>
              <p:cNvPr id="245" name="Rectangle"/>
              <p:cNvSpPr/>
              <p:nvPr/>
            </p:nvSpPr>
            <p:spPr>
              <a:xfrm>
                <a:off x="0" y="9857"/>
                <a:ext cx="6510236" cy="393991"/>
              </a:xfrm>
              <a:prstGeom prst="rect">
                <a:avLst/>
              </a:prstGeom>
              <a:solidFill>
                <a:srgbClr val="3355F8"/>
              </a:solidFill>
              <a:ln w="12700" cap="flat">
                <a:noFill/>
                <a:miter lim="400000"/>
              </a:ln>
              <a:effectLst/>
            </p:spPr>
            <p:txBody>
              <a:bodyPr wrap="square" lIns="45719" tIns="45719" rIns="45719" bIns="45719" numCol="1" anchor="ctr">
                <a:noAutofit/>
              </a:bodyPr>
              <a:lstStyle/>
              <a:p>
                <a:pPr>
                  <a:lnSpc>
                    <a:spcPct val="90000"/>
                  </a:lnSpc>
                  <a:defRPr sz="1900">
                    <a:solidFill>
                      <a:srgbClr val="FFFFFF"/>
                    </a:solidFill>
                    <a:latin typeface="Arial"/>
                    <a:ea typeface="Arial"/>
                    <a:cs typeface="Arial"/>
                    <a:sym typeface="Arial"/>
                  </a:defRPr>
                </a:pPr>
              </a:p>
            </p:txBody>
          </p:sp>
          <p:sp>
            <p:nvSpPr>
              <p:cNvPr id="246" name="Driver’s License"/>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nSpc>
                    <a:spcPct val="90000"/>
                  </a:lnSpc>
                  <a:defRPr b="1" sz="1900">
                    <a:solidFill>
                      <a:srgbClr val="FFFFFF"/>
                    </a:solidFill>
                    <a:latin typeface="Arial"/>
                    <a:ea typeface="Arial"/>
                    <a:cs typeface="Arial"/>
                    <a:sym typeface="Arial"/>
                  </a:defRPr>
                </a:lvl1pPr>
              </a:lstStyle>
              <a:p>
                <a:pPr/>
                <a:r>
                  <a:t>Driver’s License</a:t>
                </a:r>
              </a:p>
            </p:txBody>
          </p:sp>
        </p:grpSp>
        <p:sp>
          <p:nvSpPr>
            <p:cNvPr id="248" name="Google Shape;2316;p255"/>
            <p:cNvSpPr/>
            <p:nvPr/>
          </p:nvSpPr>
          <p:spPr>
            <a:xfrm>
              <a:off x="0" y="2452738"/>
              <a:ext cx="6553036" cy="436790"/>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51" name="Google Shape;2317;p255"/>
            <p:cNvGrpSpPr/>
            <p:nvPr/>
          </p:nvGrpSpPr>
          <p:grpSpPr>
            <a:xfrm>
              <a:off x="21322" y="2464202"/>
              <a:ext cx="6510237" cy="413707"/>
              <a:chOff x="0" y="0"/>
              <a:chExt cx="6510235" cy="413705"/>
            </a:xfrm>
          </p:grpSpPr>
          <p:sp>
            <p:nvSpPr>
              <p:cNvPr id="249" name="Rectangle"/>
              <p:cNvSpPr/>
              <p:nvPr/>
            </p:nvSpPr>
            <p:spPr>
              <a:xfrm>
                <a:off x="0" y="9857"/>
                <a:ext cx="6510236" cy="393991"/>
              </a:xfrm>
              <a:prstGeom prst="rect">
                <a:avLst/>
              </a:prstGeom>
              <a:solidFill>
                <a:srgbClr val="3355F8"/>
              </a:solidFill>
              <a:ln w="12700" cap="flat">
                <a:noFill/>
                <a:miter lim="400000"/>
              </a:ln>
              <a:effectLst/>
            </p:spPr>
            <p:txBody>
              <a:bodyPr wrap="square" lIns="45719" tIns="45719" rIns="45719" bIns="45719" numCol="1" anchor="ctr">
                <a:noAutofit/>
              </a:bodyPr>
              <a:lstStyle/>
              <a:p>
                <a:pPr>
                  <a:lnSpc>
                    <a:spcPct val="90000"/>
                  </a:lnSpc>
                  <a:defRPr sz="1900">
                    <a:solidFill>
                      <a:srgbClr val="FFFFFF"/>
                    </a:solidFill>
                    <a:latin typeface="Arial"/>
                    <a:ea typeface="Arial"/>
                    <a:cs typeface="Arial"/>
                    <a:sym typeface="Arial"/>
                  </a:defRPr>
                </a:pPr>
              </a:p>
            </p:txBody>
          </p:sp>
          <p:sp>
            <p:nvSpPr>
              <p:cNvPr id="250" name="Criminal/Character"/>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nSpc>
                    <a:spcPct val="90000"/>
                  </a:lnSpc>
                  <a:defRPr b="1" sz="1900">
                    <a:solidFill>
                      <a:srgbClr val="FFFFFF"/>
                    </a:solidFill>
                    <a:latin typeface="Arial"/>
                    <a:ea typeface="Arial"/>
                    <a:cs typeface="Arial"/>
                    <a:sym typeface="Arial"/>
                  </a:defRPr>
                </a:lvl1pPr>
              </a:lstStyle>
              <a:p>
                <a:pPr/>
                <a:r>
                  <a:t>Criminal/Character</a:t>
                </a:r>
              </a:p>
            </p:txBody>
          </p:sp>
        </p:grpSp>
        <p:sp>
          <p:nvSpPr>
            <p:cNvPr id="252" name="Google Shape;2318;p255"/>
            <p:cNvSpPr/>
            <p:nvPr/>
          </p:nvSpPr>
          <p:spPr>
            <a:xfrm>
              <a:off x="0" y="2943286"/>
              <a:ext cx="6553036" cy="436790"/>
            </a:xfrm>
            <a:prstGeom prst="roundRect">
              <a:avLst>
                <a:gd name="adj" fmla="val 16667"/>
              </a:avLst>
            </a:prstGeom>
            <a:solidFill>
              <a:schemeClr val="accent1"/>
            </a:solidFill>
            <a:ln w="25400" cap="flat">
              <a:solidFill>
                <a:srgbClr val="FFFFFF"/>
              </a:solidFill>
              <a:prstDash val="solid"/>
              <a:round/>
            </a:ln>
            <a:effectLst/>
          </p:spPr>
          <p:txBody>
            <a:bodyPr wrap="square" lIns="45719" tIns="45719" rIns="45719" bIns="45719" numCol="1" anchor="ctr">
              <a:noAutofit/>
            </a:bodyPr>
            <a:lstStyle/>
            <a:p>
              <a:pPr/>
            </a:p>
          </p:txBody>
        </p:sp>
        <p:grpSp>
          <p:nvGrpSpPr>
            <p:cNvPr id="255" name="Google Shape;2319;p255"/>
            <p:cNvGrpSpPr/>
            <p:nvPr/>
          </p:nvGrpSpPr>
          <p:grpSpPr>
            <a:xfrm>
              <a:off x="21322" y="2954750"/>
              <a:ext cx="6510237" cy="413707"/>
              <a:chOff x="0" y="0"/>
              <a:chExt cx="6510235" cy="413705"/>
            </a:xfrm>
          </p:grpSpPr>
          <p:sp>
            <p:nvSpPr>
              <p:cNvPr id="253" name="Rectangle"/>
              <p:cNvSpPr/>
              <p:nvPr/>
            </p:nvSpPr>
            <p:spPr>
              <a:xfrm>
                <a:off x="0" y="9857"/>
                <a:ext cx="6510236" cy="393991"/>
              </a:xfrm>
              <a:prstGeom prst="rect">
                <a:avLst/>
              </a:prstGeom>
              <a:solidFill>
                <a:srgbClr val="980000"/>
              </a:solidFill>
              <a:ln w="12700" cap="flat">
                <a:noFill/>
                <a:miter lim="400000"/>
              </a:ln>
              <a:effectLst/>
            </p:spPr>
            <p:txBody>
              <a:bodyPr wrap="square" lIns="45719" tIns="45719" rIns="45719" bIns="45719" numCol="1" anchor="ctr">
                <a:noAutofit/>
              </a:bodyPr>
              <a:lstStyle/>
              <a:p>
                <a:pPr algn="ctr">
                  <a:lnSpc>
                    <a:spcPct val="90000"/>
                  </a:lnSpc>
                  <a:defRPr sz="1900">
                    <a:solidFill>
                      <a:srgbClr val="FFFFFF"/>
                    </a:solidFill>
                    <a:latin typeface="Arial"/>
                    <a:ea typeface="Arial"/>
                    <a:cs typeface="Arial"/>
                    <a:sym typeface="Arial"/>
                  </a:defRPr>
                </a:pPr>
              </a:p>
            </p:txBody>
          </p:sp>
          <p:sp>
            <p:nvSpPr>
              <p:cNvPr id="254" name="You are guilty until proven innocent!"/>
              <p:cNvSpPr txBox="1"/>
              <p:nvPr/>
            </p:nvSpPr>
            <p:spPr>
              <a:xfrm>
                <a:off x="0" y="-1"/>
                <a:ext cx="6510236" cy="413707"/>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100" tIns="71100" rIns="71100" bIns="71100" numCol="1" anchor="ctr">
                <a:spAutoFit/>
              </a:bodyPr>
              <a:lstStyle>
                <a:lvl1pPr algn="ctr">
                  <a:lnSpc>
                    <a:spcPct val="90000"/>
                  </a:lnSpc>
                  <a:defRPr b="1" sz="1900">
                    <a:solidFill>
                      <a:srgbClr val="FFFFFF"/>
                    </a:solidFill>
                    <a:latin typeface="Arial"/>
                    <a:ea typeface="Arial"/>
                    <a:cs typeface="Arial"/>
                    <a:sym typeface="Arial"/>
                  </a:defRPr>
                </a:lvl1pPr>
              </a:lstStyle>
              <a:p>
                <a:pPr/>
                <a:r>
                  <a:t>You are guilty until proven innocent!</a:t>
                </a:r>
              </a:p>
            </p:txBody>
          </p:sp>
        </p:grpSp>
      </p:grpSp>
      <p:sp>
        <p:nvSpPr>
          <p:cNvPr id="257" name="Google Shape;2320;p255"/>
          <p:cNvSpPr txBox="1"/>
          <p:nvPr/>
        </p:nvSpPr>
        <p:spPr>
          <a:xfrm>
            <a:off x="5623574" y="1087044"/>
            <a:ext cx="6273751" cy="566351"/>
          </a:xfrm>
          <a:prstGeom prst="rect">
            <a:avLst/>
          </a:prstGeom>
          <a:ln w="12700">
            <a:miter lim="400000"/>
          </a:ln>
          <a:extLst>
            <a:ext uri="{C572A759-6A51-4108-AA02-DFA0A04FC94B}">
              <ma14:wrappingTextBoxFlag xmlns:ma14="http://schemas.microsoft.com/office/mac/drawingml/2011/main" val="1"/>
            </a:ext>
          </a:extLst>
        </p:spPr>
        <p:txBody>
          <a:bodyPr lIns="60924" tIns="60924" rIns="60924" bIns="60924">
            <a:spAutoFit/>
          </a:bodyPr>
          <a:lstStyle>
            <a:lvl1pPr>
              <a:lnSpc>
                <a:spcPct val="87000"/>
              </a:lnSpc>
              <a:defRPr sz="2900">
                <a:latin typeface="Inter Bold"/>
                <a:ea typeface="Inter Bold"/>
                <a:cs typeface="Inter Bold"/>
                <a:sym typeface="Inter Bold"/>
              </a:defRPr>
            </a:lvl1pPr>
          </a:lstStyle>
          <a:p>
            <a:pPr/>
            <a:r>
              <a:t>Common types of Identity Theft:</a:t>
            </a:r>
          </a:p>
        </p:txBody>
      </p:sp>
      <p:sp>
        <p:nvSpPr>
          <p:cNvPr id="258" name="Google Shape;2321;p255"/>
          <p:cNvSpPr txBox="1"/>
          <p:nvPr/>
        </p:nvSpPr>
        <p:spPr>
          <a:xfrm>
            <a:off x="5638800" y="5723595"/>
            <a:ext cx="5879701" cy="724317"/>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defRPr sz="1000">
                <a:solidFill>
                  <a:srgbClr val="6B6B6B"/>
                </a:solidFill>
                <a:latin typeface="Arial"/>
                <a:ea typeface="Arial"/>
                <a:cs typeface="Arial"/>
                <a:sym typeface="Arial"/>
              </a:defRPr>
            </a:pPr>
            <a:r>
              <a:t>Exclusions and limitations apply. Services and benefits vary by state/province. Please review a contract for complete terms, conditions and exclusions before purchase. IDShield is a product of LegalShield</a:t>
            </a:r>
            <a:r>
              <a:rPr>
                <a:latin typeface="+mn-lt"/>
                <a:ea typeface="+mn-ea"/>
                <a:cs typeface="+mn-cs"/>
                <a:sym typeface="Aptos"/>
              </a:rPr>
              <a:t> </a:t>
            </a:r>
            <a:r>
              <a:t>and provides access to identity theft protection and restoration services</a:t>
            </a:r>
            <a:r>
              <a:rPr>
                <a:latin typeface="+mn-lt"/>
                <a:ea typeface="+mn-ea"/>
                <a:cs typeface="+mn-cs"/>
                <a:sym typeface="Aptos"/>
              </a:rPr>
              <a:t>.</a:t>
            </a:r>
            <a:r>
              <a:t> </a:t>
            </a:r>
            <a:endParaRPr sz="1900"/>
          </a:p>
        </p:txBody>
      </p:sp>
      <p:pic>
        <p:nvPicPr>
          <p:cNvPr id="259" name="Google Shape;2326;p255" descr="Google Shape;2326;p255"/>
          <p:cNvPicPr>
            <a:picLocks noChangeAspect="1"/>
          </p:cNvPicPr>
          <p:nvPr/>
        </p:nvPicPr>
        <p:blipFill>
          <a:blip r:embed="rId2">
            <a:extLst/>
          </a:blip>
          <a:stretch>
            <a:fillRect/>
          </a:stretch>
        </p:blipFill>
        <p:spPr>
          <a:xfrm>
            <a:off x="177449" y="184624"/>
            <a:ext cx="1884155" cy="485500"/>
          </a:xfrm>
          <a:prstGeom prst="rect">
            <a:avLst/>
          </a:prstGeom>
          <a:ln w="12700">
            <a:miter lim="400000"/>
          </a:ln>
        </p:spPr>
      </p:pic>
      <p:sp>
        <p:nvSpPr>
          <p:cNvPr id="260" name="Google Shape;2327;p255"/>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pic>
        <p:nvPicPr>
          <p:cNvPr id="261" name="Picture 2" descr="Picture 2"/>
          <p:cNvPicPr>
            <a:picLocks noChangeAspect="1"/>
          </p:cNvPicPr>
          <p:nvPr/>
        </p:nvPicPr>
        <p:blipFill>
          <a:blip r:embed="rId3">
            <a:extLst/>
          </a:blip>
          <a:stretch>
            <a:fillRect/>
          </a:stretch>
        </p:blipFill>
        <p:spPr>
          <a:xfrm>
            <a:off x="-43036" y="707167"/>
            <a:ext cx="5372101" cy="61595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slow" advClick="1" p14:dur="1200">
        <p:push dir="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grpSp>
        <p:nvGrpSpPr>
          <p:cNvPr id="265" name="object 3"/>
          <p:cNvGrpSpPr/>
          <p:nvPr/>
        </p:nvGrpSpPr>
        <p:grpSpPr>
          <a:xfrm>
            <a:off x="9049146" y="363520"/>
            <a:ext cx="1692217" cy="2846907"/>
            <a:chOff x="0" y="0"/>
            <a:chExt cx="1692216" cy="2846905"/>
          </a:xfrm>
        </p:grpSpPr>
        <p:pic>
          <p:nvPicPr>
            <p:cNvPr id="263" name="object 4" descr="object 4"/>
            <p:cNvPicPr>
              <a:picLocks noChangeAspect="1"/>
            </p:cNvPicPr>
            <p:nvPr/>
          </p:nvPicPr>
          <p:blipFill>
            <a:blip r:embed="rId2">
              <a:extLst/>
            </a:blip>
            <a:stretch>
              <a:fillRect/>
            </a:stretch>
          </p:blipFill>
          <p:spPr>
            <a:xfrm>
              <a:off x="0" y="0"/>
              <a:ext cx="1692217" cy="2846906"/>
            </a:xfrm>
            <a:prstGeom prst="rect">
              <a:avLst/>
            </a:prstGeom>
            <a:ln w="12700" cap="flat">
              <a:noFill/>
              <a:miter lim="400000"/>
            </a:ln>
            <a:effectLst/>
          </p:spPr>
        </p:pic>
        <p:pic>
          <p:nvPicPr>
            <p:cNvPr id="264" name="object 5" descr="object 5"/>
            <p:cNvPicPr>
              <a:picLocks noChangeAspect="1"/>
            </p:cNvPicPr>
            <p:nvPr/>
          </p:nvPicPr>
          <p:blipFill>
            <a:blip r:embed="rId3">
              <a:extLst/>
            </a:blip>
            <a:stretch>
              <a:fillRect/>
            </a:stretch>
          </p:blipFill>
          <p:spPr>
            <a:xfrm>
              <a:off x="33314" y="30016"/>
              <a:ext cx="1576037" cy="2742235"/>
            </a:xfrm>
            <a:prstGeom prst="rect">
              <a:avLst/>
            </a:prstGeom>
            <a:ln w="12700" cap="flat">
              <a:noFill/>
              <a:miter lim="400000"/>
            </a:ln>
            <a:effectLst/>
          </p:spPr>
        </p:pic>
      </p:grpSp>
      <p:sp>
        <p:nvSpPr>
          <p:cNvPr id="266" name="object 6"/>
          <p:cNvSpPr txBox="1"/>
          <p:nvPr>
            <p:ph type="title"/>
          </p:nvPr>
        </p:nvSpPr>
        <p:spPr>
          <a:xfrm>
            <a:off x="399962" y="261733"/>
            <a:ext cx="7739203" cy="1181735"/>
          </a:xfrm>
          <a:prstGeom prst="rect">
            <a:avLst/>
          </a:prstGeom>
        </p:spPr>
        <p:txBody>
          <a:bodyPr lIns="0" tIns="0" rIns="0" bIns="0"/>
          <a:lstStyle/>
          <a:p>
            <a:pPr indent="11684" defTabSz="841247">
              <a:lnSpc>
                <a:spcPct val="100000"/>
              </a:lnSpc>
              <a:defRPr sz="4048"/>
            </a:pPr>
            <a:r>
              <a:t>IDShield Plan</a:t>
            </a:r>
          </a:p>
          <a:p>
            <a:pPr marR="4673" defTabSz="841247">
              <a:defRPr sz="1288"/>
            </a:pPr>
            <a:r>
              <a:t>Family Plan $34.95 per month with 3 bureau monitoring </a:t>
            </a:r>
            <a:br/>
            <a:r>
              <a:t>Individual Plan $19.95 per month with 3 bureau monitoring</a:t>
            </a:r>
            <a:br/>
            <a:r>
              <a:t>Employee Group Rates available </a:t>
            </a:r>
          </a:p>
        </p:txBody>
      </p:sp>
      <p:sp>
        <p:nvSpPr>
          <p:cNvPr id="267" name="TextBox 1"/>
          <p:cNvSpPr txBox="1"/>
          <p:nvPr/>
        </p:nvSpPr>
        <p:spPr>
          <a:xfrm>
            <a:off x="298113" y="2450864"/>
            <a:ext cx="3693569" cy="16027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buClr>
                <a:srgbClr val="3355F8"/>
              </a:buClr>
              <a:buSzPct val="100000"/>
              <a:buFont typeface="Arial"/>
              <a:buChar char="•"/>
              <a:defRPr sz="1400">
                <a:solidFill>
                  <a:srgbClr val="161616"/>
                </a:solidFill>
                <a:latin typeface="Tahoma"/>
                <a:ea typeface="Tahoma"/>
                <a:cs typeface="Tahoma"/>
                <a:sym typeface="Tahoma"/>
              </a:defRPr>
            </a:pPr>
            <a:r>
              <a:t>   Credit Score </a:t>
            </a:r>
          </a:p>
          <a:p>
            <a:pPr>
              <a:buClr>
                <a:srgbClr val="3355F8"/>
              </a:buClr>
              <a:buSzPct val="100000"/>
              <a:buFont typeface="Arial"/>
              <a:buChar char="•"/>
              <a:defRPr sz="1400">
                <a:solidFill>
                  <a:srgbClr val="161616"/>
                </a:solidFill>
                <a:latin typeface="Tahoma"/>
                <a:ea typeface="Tahoma"/>
                <a:cs typeface="Tahoma"/>
                <a:sym typeface="Tahoma"/>
              </a:defRPr>
            </a:pPr>
            <a:r>
              <a:t>   SSN, Passport, Driver’s License</a:t>
            </a:r>
          </a:p>
          <a:p>
            <a:pPr>
              <a:buClr>
                <a:srgbClr val="3355F8"/>
              </a:buClr>
              <a:buSzPct val="100000"/>
              <a:buFont typeface="Arial"/>
              <a:buChar char="•"/>
              <a:defRPr sz="1400">
                <a:solidFill>
                  <a:srgbClr val="161616"/>
                </a:solidFill>
                <a:latin typeface="Tahoma"/>
                <a:ea typeface="Tahoma"/>
                <a:cs typeface="Tahoma"/>
                <a:sym typeface="Tahoma"/>
              </a:defRPr>
            </a:pPr>
            <a:r>
              <a:t>   Address, Email, Phone, DOB</a:t>
            </a:r>
          </a:p>
          <a:p>
            <a:pPr>
              <a:buClr>
                <a:srgbClr val="3355F8"/>
              </a:buClr>
              <a:buSzPct val="100000"/>
              <a:buFont typeface="Arial"/>
              <a:buChar char="•"/>
              <a:defRPr sz="1400">
                <a:solidFill>
                  <a:srgbClr val="161616"/>
                </a:solidFill>
                <a:latin typeface="Tahoma"/>
                <a:ea typeface="Tahoma"/>
                <a:cs typeface="Tahoma"/>
                <a:sym typeface="Tahoma"/>
              </a:defRPr>
            </a:pPr>
            <a:r>
              <a:t>   Court &amp; Public Records</a:t>
            </a:r>
          </a:p>
          <a:p>
            <a:pPr defTabSz="914125">
              <a:buClr>
                <a:srgbClr val="3355F8"/>
              </a:buClr>
              <a:buSzPct val="100000"/>
              <a:buFont typeface="Arial"/>
              <a:buChar char="•"/>
              <a:defRPr sz="1400">
                <a:solidFill>
                  <a:srgbClr val="161616"/>
                </a:solidFill>
                <a:latin typeface="Tahoma"/>
                <a:ea typeface="Tahoma"/>
                <a:cs typeface="Tahoma"/>
                <a:sym typeface="Tahoma"/>
              </a:defRPr>
            </a:pPr>
            <a:r>
              <a:t>   Dark Web &amp; Internet</a:t>
            </a:r>
          </a:p>
          <a:p>
            <a:pPr defTabSz="914125">
              <a:buClr>
                <a:srgbClr val="3355F8"/>
              </a:buClr>
              <a:buSzPct val="100000"/>
              <a:buFont typeface="Arial"/>
              <a:buChar char="•"/>
              <a:defRPr sz="1400">
                <a:solidFill>
                  <a:srgbClr val="161616"/>
                </a:solidFill>
                <a:latin typeface="Tahoma"/>
                <a:ea typeface="Tahoma"/>
                <a:cs typeface="Tahoma"/>
                <a:sym typeface="Tahoma"/>
              </a:defRPr>
            </a:pPr>
            <a:r>
              <a:t>   Social Media</a:t>
            </a:r>
          </a:p>
          <a:p>
            <a:pPr defTabSz="914125">
              <a:buClr>
                <a:srgbClr val="3355F8"/>
              </a:buClr>
              <a:buSzPct val="100000"/>
              <a:buFont typeface="Arial"/>
              <a:buChar char="•"/>
              <a:defRPr sz="1400">
                <a:solidFill>
                  <a:srgbClr val="161616"/>
                </a:solidFill>
                <a:latin typeface="Tahoma"/>
                <a:ea typeface="Tahoma"/>
                <a:cs typeface="Tahoma"/>
                <a:sym typeface="Tahoma"/>
              </a:defRPr>
            </a:pPr>
            <a:r>
              <a:t>   And More!</a:t>
            </a:r>
          </a:p>
        </p:txBody>
      </p:sp>
      <p:sp>
        <p:nvSpPr>
          <p:cNvPr id="268" name="Text Placeholder 2"/>
          <p:cNvSpPr txBox="1"/>
          <p:nvPr/>
        </p:nvSpPr>
        <p:spPr>
          <a:xfrm>
            <a:off x="298114" y="2225040"/>
            <a:ext cx="4235703" cy="3073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spcBef>
                <a:spcPts val="1000"/>
              </a:spcBef>
              <a:defRPr b="1" sz="1400">
                <a:solidFill>
                  <a:srgbClr val="3355F8"/>
                </a:solidFill>
                <a:latin typeface="Tahoma"/>
                <a:ea typeface="Tahoma"/>
                <a:cs typeface="Tahoma"/>
                <a:sym typeface="Tahoma"/>
              </a:defRPr>
            </a:lvl1pPr>
          </a:lstStyle>
          <a:p>
            <a:pPr/>
            <a:r>
              <a:t>Monitoring &amp; Alerts</a:t>
            </a:r>
          </a:p>
        </p:txBody>
      </p:sp>
      <p:sp>
        <p:nvSpPr>
          <p:cNvPr id="269" name="Text Placeholder 4"/>
          <p:cNvSpPr txBox="1"/>
          <p:nvPr/>
        </p:nvSpPr>
        <p:spPr>
          <a:xfrm>
            <a:off x="269227" y="4056214"/>
            <a:ext cx="3999839" cy="789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spcBef>
                <a:spcPts val="1000"/>
              </a:spcBef>
              <a:defRPr b="1" sz="1400">
                <a:solidFill>
                  <a:srgbClr val="3355F8"/>
                </a:solidFill>
                <a:latin typeface="Tahoma"/>
                <a:ea typeface="Tahoma"/>
                <a:cs typeface="Tahoma"/>
                <a:sym typeface="Tahoma"/>
              </a:defRPr>
            </a:pPr>
            <a:r>
              <a:t>Financial Threshold Account Monitoring</a:t>
            </a:r>
            <a:endParaRPr b="0">
              <a:latin typeface="Inter Bold"/>
              <a:ea typeface="Inter Bold"/>
              <a:cs typeface="Inter Bold"/>
              <a:sym typeface="Inter Bold"/>
            </a:endParaRPr>
          </a:p>
          <a:p>
            <a:pPr>
              <a:spcBef>
                <a:spcPts val="400"/>
              </a:spcBef>
              <a:defRPr sz="1400">
                <a:latin typeface="Tahoma"/>
                <a:ea typeface="Tahoma"/>
                <a:cs typeface="Tahoma"/>
                <a:sym typeface="Tahoma"/>
              </a:defRPr>
            </a:pPr>
            <a:r>
              <a:t>Receive an alert on financial withdraws, balance transfers &amp; large purchases</a:t>
            </a:r>
          </a:p>
        </p:txBody>
      </p:sp>
      <p:sp>
        <p:nvSpPr>
          <p:cNvPr id="270" name="Text Placeholder 3"/>
          <p:cNvSpPr txBox="1"/>
          <p:nvPr/>
        </p:nvSpPr>
        <p:spPr>
          <a:xfrm>
            <a:off x="277247" y="4850438"/>
            <a:ext cx="3941283" cy="1739139"/>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171450" indent="-171450">
              <a:lnSpc>
                <a:spcPct val="87000"/>
              </a:lnSpc>
              <a:spcBef>
                <a:spcPts val="400"/>
              </a:spcBef>
              <a:buClr>
                <a:srgbClr val="3355F8"/>
              </a:buClr>
              <a:buSzPct val="100000"/>
              <a:buFont typeface="Arial"/>
              <a:buChar char="•"/>
              <a:defRPr sz="1400">
                <a:latin typeface="Tahoma"/>
                <a:ea typeface="Tahoma"/>
                <a:cs typeface="Tahoma"/>
                <a:sym typeface="Tahoma"/>
              </a:defRPr>
            </a:pPr>
            <a:r>
              <a:t>Credit Cards </a:t>
            </a:r>
            <a:endParaRPr sz="1200">
              <a:solidFill>
                <a:srgbClr val="363636"/>
              </a:solidFill>
              <a:latin typeface="BestDefense Light"/>
              <a:ea typeface="BestDefense Light"/>
              <a:cs typeface="BestDefense Light"/>
              <a:sym typeface="BestDefense Light"/>
            </a:endParaRPr>
          </a:p>
          <a:p>
            <a:pPr marL="171450" indent="-171450">
              <a:lnSpc>
                <a:spcPct val="87000"/>
              </a:lnSpc>
              <a:spcBef>
                <a:spcPts val="400"/>
              </a:spcBef>
              <a:buClr>
                <a:srgbClr val="3355F8"/>
              </a:buClr>
              <a:buSzPct val="100000"/>
              <a:buFont typeface="Arial"/>
              <a:buChar char="•"/>
              <a:defRPr sz="1400">
                <a:latin typeface="Tahoma"/>
                <a:ea typeface="Tahoma"/>
                <a:cs typeface="Tahoma"/>
                <a:sym typeface="Tahoma"/>
              </a:defRPr>
            </a:pPr>
            <a:r>
              <a:t>Checking/Savings Account</a:t>
            </a:r>
            <a:endParaRPr sz="1200">
              <a:solidFill>
                <a:srgbClr val="363636"/>
              </a:solidFill>
              <a:latin typeface="BestDefense Light"/>
              <a:ea typeface="BestDefense Light"/>
              <a:cs typeface="BestDefense Light"/>
              <a:sym typeface="BestDefense Light"/>
            </a:endParaRPr>
          </a:p>
          <a:p>
            <a:pPr marL="171450" indent="-171450">
              <a:lnSpc>
                <a:spcPct val="87000"/>
              </a:lnSpc>
              <a:spcBef>
                <a:spcPts val="400"/>
              </a:spcBef>
              <a:buClr>
                <a:srgbClr val="3355F8"/>
              </a:buClr>
              <a:buSzPct val="100000"/>
              <a:buFont typeface="Arial"/>
              <a:buChar char="•"/>
              <a:defRPr sz="1400">
                <a:latin typeface="Tahoma"/>
                <a:ea typeface="Tahoma"/>
                <a:cs typeface="Tahoma"/>
                <a:sym typeface="Tahoma"/>
              </a:defRPr>
            </a:pPr>
            <a:r>
              <a:t>Retirement Plans</a:t>
            </a:r>
            <a:endParaRPr sz="1200">
              <a:solidFill>
                <a:srgbClr val="363636"/>
              </a:solidFill>
              <a:latin typeface="BestDefense Light"/>
              <a:ea typeface="BestDefense Light"/>
              <a:cs typeface="BestDefense Light"/>
              <a:sym typeface="BestDefense Light"/>
            </a:endParaRPr>
          </a:p>
          <a:p>
            <a:pPr marL="171450" indent="-171450">
              <a:lnSpc>
                <a:spcPct val="87000"/>
              </a:lnSpc>
              <a:spcBef>
                <a:spcPts val="400"/>
              </a:spcBef>
              <a:buClr>
                <a:srgbClr val="3355F8"/>
              </a:buClr>
              <a:buSzPct val="100000"/>
              <a:buFont typeface="Arial"/>
              <a:buChar char="•"/>
              <a:defRPr sz="1400">
                <a:latin typeface="Tahoma"/>
                <a:ea typeface="Tahoma"/>
                <a:cs typeface="Tahoma"/>
                <a:sym typeface="Tahoma"/>
              </a:defRPr>
            </a:pPr>
            <a:r>
              <a:t>Loans</a:t>
            </a:r>
            <a:endParaRPr sz="1200">
              <a:solidFill>
                <a:srgbClr val="363636"/>
              </a:solidFill>
              <a:latin typeface="BestDefense Light"/>
              <a:ea typeface="BestDefense Light"/>
              <a:cs typeface="BestDefense Light"/>
              <a:sym typeface="BestDefense Light"/>
            </a:endParaRPr>
          </a:p>
          <a:p>
            <a:pPr marL="171450" indent="-171450">
              <a:lnSpc>
                <a:spcPct val="87000"/>
              </a:lnSpc>
              <a:spcBef>
                <a:spcPts val="400"/>
              </a:spcBef>
              <a:buClr>
                <a:srgbClr val="3355F8"/>
              </a:buClr>
              <a:buSzPct val="100000"/>
              <a:buFont typeface="Arial"/>
              <a:buChar char="•"/>
              <a:defRPr sz="1400">
                <a:latin typeface="Tahoma"/>
                <a:ea typeface="Tahoma"/>
                <a:cs typeface="Tahoma"/>
                <a:sym typeface="Tahoma"/>
              </a:defRPr>
            </a:pPr>
            <a:r>
              <a:t>And More!</a:t>
            </a:r>
            <a:endParaRPr sz="1200">
              <a:solidFill>
                <a:srgbClr val="363636"/>
              </a:solidFill>
              <a:latin typeface="BestDefense Light"/>
              <a:ea typeface="BestDefense Light"/>
              <a:cs typeface="BestDefense Light"/>
              <a:sym typeface="BestDefense Light"/>
            </a:endParaRPr>
          </a:p>
          <a:p>
            <a:pPr marL="171450" indent="-171450">
              <a:lnSpc>
                <a:spcPct val="87000"/>
              </a:lnSpc>
              <a:spcBef>
                <a:spcPts val="400"/>
              </a:spcBef>
              <a:buClr>
                <a:srgbClr val="3355F8"/>
              </a:buClr>
              <a:buSzPct val="100000"/>
              <a:buFont typeface="Arial"/>
              <a:buChar char="•"/>
              <a:defRPr sz="1400">
                <a:latin typeface="Tahoma"/>
                <a:ea typeface="Tahoma"/>
                <a:cs typeface="Tahoma"/>
                <a:sym typeface="Tahoma"/>
              </a:defRPr>
            </a:pPr>
          </a:p>
        </p:txBody>
      </p:sp>
      <p:sp>
        <p:nvSpPr>
          <p:cNvPr id="271" name="TextBox 10"/>
          <p:cNvSpPr txBox="1"/>
          <p:nvPr/>
        </p:nvSpPr>
        <p:spPr>
          <a:xfrm>
            <a:off x="285268" y="1667549"/>
            <a:ext cx="3933263" cy="5232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R="5080" indent="12064">
              <a:tabLst>
                <a:tab pos="457200" algn="l"/>
              </a:tabLst>
              <a:defRPr b="1" sz="1400">
                <a:solidFill>
                  <a:srgbClr val="3355F8"/>
                </a:solidFill>
                <a:latin typeface="Tahoma"/>
                <a:ea typeface="Tahoma"/>
                <a:cs typeface="Tahoma"/>
                <a:sym typeface="Tahoma"/>
              </a:defRPr>
            </a:pPr>
            <a:r>
              <a:t>Credit Score Tracker </a:t>
            </a:r>
          </a:p>
          <a:p>
            <a:pPr marR="5080" indent="12064">
              <a:tabLst>
                <a:tab pos="457200" algn="l"/>
              </a:tabLst>
              <a:defRPr sz="1400">
                <a:latin typeface="Tahoma"/>
                <a:ea typeface="Tahoma"/>
                <a:cs typeface="Tahoma"/>
                <a:sym typeface="Tahoma"/>
              </a:defRPr>
            </a:pPr>
            <a:r>
              <a:t>Track your Experian credit score each month</a:t>
            </a:r>
          </a:p>
        </p:txBody>
      </p:sp>
      <p:sp>
        <p:nvSpPr>
          <p:cNvPr id="272" name="object 9"/>
          <p:cNvSpPr txBox="1"/>
          <p:nvPr/>
        </p:nvSpPr>
        <p:spPr>
          <a:xfrm>
            <a:off x="284206" y="6326968"/>
            <a:ext cx="11269448" cy="508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marR="5080">
              <a:defRPr b="1" sz="800">
                <a:solidFill>
                  <a:srgbClr val="252525"/>
                </a:solidFill>
                <a:latin typeface="Tahoma"/>
                <a:ea typeface="Tahoma"/>
                <a:cs typeface="Tahoma"/>
                <a:sym typeface="Tahoma"/>
              </a:defRPr>
            </a:pPr>
            <a:r>
              <a:t>Family Plan </a:t>
            </a:r>
            <a:r>
              <a:rPr b="0"/>
              <a:t>Covers member and spouse and up to 10 dependent children under the age of 18. Provides consultation and restoration for eligible dependents up to age 26.</a:t>
            </a:r>
            <a:r>
              <a:rPr b="0"/>
              <a:t> </a:t>
            </a:r>
            <a:r>
              <a:t>Individual Plan </a:t>
            </a:r>
            <a:r>
              <a:rPr b="0"/>
              <a:t>Covers the member.</a:t>
            </a:r>
          </a:p>
          <a:p>
            <a:pPr marR="5080">
              <a:defRPr spc="10" sz="800">
                <a:solidFill>
                  <a:srgbClr val="252525"/>
                </a:solidFill>
                <a:latin typeface="Tahoma"/>
                <a:ea typeface="Tahoma"/>
                <a:cs typeface="Tahoma"/>
                <a:sym typeface="Tahoma"/>
              </a:defRPr>
            </a:pPr>
            <a:r>
              <a:t>*All</a:t>
            </a:r>
            <a:r>
              <a:rPr spc="25"/>
              <a:t> </a:t>
            </a:r>
            <a:r>
              <a:rPr spc="45"/>
              <a:t>Licensed</a:t>
            </a:r>
            <a:r>
              <a:rPr spc="85"/>
              <a:t> </a:t>
            </a:r>
            <a:r>
              <a:t>Private</a:t>
            </a:r>
            <a:r>
              <a:rPr spc="45"/>
              <a:t> </a:t>
            </a:r>
            <a:r>
              <a:t>Investigators</a:t>
            </a:r>
            <a:r>
              <a:rPr spc="15"/>
              <a:t> </a:t>
            </a:r>
            <a:r>
              <a:t>are</a:t>
            </a:r>
            <a:r>
              <a:rPr spc="70"/>
              <a:t> </a:t>
            </a:r>
            <a:r>
              <a:t>licensed</a:t>
            </a:r>
            <a:r>
              <a:rPr spc="65"/>
              <a:t> </a:t>
            </a:r>
            <a:r>
              <a:t>in</a:t>
            </a:r>
            <a:r>
              <a:rPr spc="45"/>
              <a:t> </a:t>
            </a:r>
            <a:r>
              <a:t>the</a:t>
            </a:r>
            <a:r>
              <a:rPr spc="70"/>
              <a:t> </a:t>
            </a:r>
            <a:r>
              <a:t>state</a:t>
            </a:r>
            <a:r>
              <a:rPr spc="50"/>
              <a:t> of</a:t>
            </a:r>
            <a:r>
              <a:rPr spc="55"/>
              <a:t> </a:t>
            </a:r>
            <a:r>
              <a:rPr spc="-10"/>
              <a:t>Oklahoma</a:t>
            </a:r>
          </a:p>
          <a:p>
            <a:pPr indent="12700">
              <a:defRPr sz="800">
                <a:solidFill>
                  <a:srgbClr val="252525"/>
                </a:solidFill>
                <a:latin typeface="Tahoma"/>
                <a:ea typeface="Tahoma"/>
                <a:cs typeface="Tahoma"/>
                <a:sym typeface="Tahoma"/>
              </a:defRPr>
            </a:pPr>
            <a:r>
              <a:t>*Individual</a:t>
            </a:r>
            <a:r>
              <a:rPr spc="55"/>
              <a:t> </a:t>
            </a:r>
            <a:r>
              <a:t>plan</a:t>
            </a:r>
            <a:r>
              <a:rPr spc="20"/>
              <a:t> </a:t>
            </a:r>
            <a:r>
              <a:rPr spc="50"/>
              <a:t>covers</a:t>
            </a:r>
            <a:r>
              <a:rPr spc="95"/>
              <a:t> </a:t>
            </a:r>
            <a:r>
              <a:t>up</a:t>
            </a:r>
            <a:r>
              <a:rPr spc="70"/>
              <a:t> </a:t>
            </a:r>
            <a:r>
              <a:t>to</a:t>
            </a:r>
            <a:r>
              <a:rPr spc="70"/>
              <a:t> </a:t>
            </a:r>
            <a:r>
              <a:t>three</a:t>
            </a:r>
            <a:r>
              <a:rPr spc="55"/>
              <a:t> </a:t>
            </a:r>
            <a:r>
              <a:t>(3)</a:t>
            </a:r>
            <a:r>
              <a:rPr spc="65"/>
              <a:t> </a:t>
            </a:r>
            <a:r>
              <a:t>devices.</a:t>
            </a:r>
            <a:r>
              <a:rPr spc="95"/>
              <a:t> </a:t>
            </a:r>
            <a:r>
              <a:t>Family</a:t>
            </a:r>
            <a:r>
              <a:rPr spc="45"/>
              <a:t> </a:t>
            </a:r>
            <a:r>
              <a:t>plan</a:t>
            </a:r>
            <a:r>
              <a:rPr spc="35"/>
              <a:t> </a:t>
            </a:r>
            <a:r>
              <a:rPr spc="50"/>
              <a:t>covers</a:t>
            </a:r>
            <a:r>
              <a:rPr spc="90"/>
              <a:t> </a:t>
            </a:r>
            <a:r>
              <a:t>up</a:t>
            </a:r>
            <a:r>
              <a:rPr spc="75"/>
              <a:t> </a:t>
            </a:r>
            <a:r>
              <a:t>to</a:t>
            </a:r>
            <a:r>
              <a:rPr spc="70"/>
              <a:t> </a:t>
            </a:r>
            <a:r>
              <a:t>fifteen</a:t>
            </a:r>
            <a:r>
              <a:rPr spc="70"/>
              <a:t> </a:t>
            </a:r>
            <a:r>
              <a:rPr spc="-20"/>
              <a:t>(15)</a:t>
            </a:r>
            <a:r>
              <a:rPr spc="60"/>
              <a:t> </a:t>
            </a:r>
            <a:r>
              <a:rPr spc="-10"/>
              <a:t>devices.</a:t>
            </a:r>
            <a:r>
              <a:rPr spc="-10">
                <a:solidFill>
                  <a:srgbClr val="000000"/>
                </a:solidFill>
              </a:rPr>
              <a:t>   </a:t>
            </a:r>
            <a:r>
              <a:t>**Individual</a:t>
            </a:r>
            <a:r>
              <a:rPr spc="40"/>
              <a:t> </a:t>
            </a:r>
            <a:r>
              <a:t>plan</a:t>
            </a:r>
            <a:r>
              <a:rPr spc="5"/>
              <a:t> </a:t>
            </a:r>
            <a:r>
              <a:rPr spc="50"/>
              <a:t>covers</a:t>
            </a:r>
            <a:r>
              <a:rPr spc="75"/>
              <a:t> </a:t>
            </a:r>
            <a:r>
              <a:t>up</a:t>
            </a:r>
            <a:r>
              <a:rPr spc="55"/>
              <a:t> </a:t>
            </a:r>
            <a:r>
              <a:t>to</a:t>
            </a:r>
            <a:r>
              <a:rPr spc="55"/>
              <a:t> </a:t>
            </a:r>
            <a:r>
              <a:t>one</a:t>
            </a:r>
            <a:r>
              <a:rPr spc="40"/>
              <a:t> </a:t>
            </a:r>
            <a:r>
              <a:rPr spc="-55"/>
              <a:t>(1)</a:t>
            </a:r>
            <a:r>
              <a:rPr spc="35"/>
              <a:t> </a:t>
            </a:r>
            <a:r>
              <a:t>device.</a:t>
            </a:r>
            <a:r>
              <a:rPr spc="70"/>
              <a:t> </a:t>
            </a:r>
            <a:r>
              <a:t>Family</a:t>
            </a:r>
            <a:r>
              <a:rPr spc="45"/>
              <a:t> </a:t>
            </a:r>
            <a:r>
              <a:t>plan</a:t>
            </a:r>
            <a:r>
              <a:rPr spc="25"/>
              <a:t> </a:t>
            </a:r>
            <a:r>
              <a:rPr spc="50"/>
              <a:t>covers</a:t>
            </a:r>
            <a:r>
              <a:rPr spc="70"/>
              <a:t> </a:t>
            </a:r>
            <a:r>
              <a:t>up</a:t>
            </a:r>
            <a:r>
              <a:rPr spc="55"/>
              <a:t> </a:t>
            </a:r>
            <a:r>
              <a:t>to</a:t>
            </a:r>
            <a:r>
              <a:rPr spc="45"/>
              <a:t> </a:t>
            </a:r>
            <a:r>
              <a:t>six</a:t>
            </a:r>
            <a:r>
              <a:rPr spc="50"/>
              <a:t> </a:t>
            </a:r>
            <a:r>
              <a:t>(6)</a:t>
            </a:r>
            <a:r>
              <a:rPr spc="50"/>
              <a:t> </a:t>
            </a:r>
            <a:r>
              <a:rPr spc="-10"/>
              <a:t>devices.</a:t>
            </a:r>
          </a:p>
        </p:txBody>
      </p:sp>
      <p:sp>
        <p:nvSpPr>
          <p:cNvPr id="273" name="Text Placeholder 9"/>
          <p:cNvSpPr txBox="1"/>
          <p:nvPr/>
        </p:nvSpPr>
        <p:spPr>
          <a:xfrm>
            <a:off x="9267685" y="3931758"/>
            <a:ext cx="2878595" cy="2123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1400">
                <a:solidFill>
                  <a:srgbClr val="3355F8"/>
                </a:solidFill>
                <a:latin typeface="Tahoma"/>
                <a:ea typeface="Tahoma"/>
                <a:cs typeface="Tahoma"/>
                <a:sym typeface="Tahoma"/>
              </a:defRPr>
            </a:pPr>
            <a:r>
              <a:t>Identity Consultation</a:t>
            </a:r>
            <a:endParaRPr b="0">
              <a:latin typeface="Inter Bold"/>
              <a:ea typeface="Inter Bold"/>
              <a:cs typeface="Inter Bold"/>
              <a:sym typeface="Inter Bold"/>
            </a:endParaRPr>
          </a:p>
          <a:p>
            <a:pPr>
              <a:defRPr sz="1400">
                <a:solidFill>
                  <a:srgbClr val="252525"/>
                </a:solidFill>
                <a:latin typeface="Tahoma"/>
                <a:ea typeface="Tahoma"/>
                <a:cs typeface="Tahoma"/>
                <a:sym typeface="Tahoma"/>
              </a:defRPr>
            </a:pPr>
            <a:r>
              <a:t>Identity theft specialists available 24/7 for covered emergencies. </a:t>
            </a:r>
            <a:endParaRPr>
              <a:latin typeface="Inter Light"/>
              <a:ea typeface="Inter Light"/>
              <a:cs typeface="Inter Light"/>
              <a:sym typeface="Inter Light"/>
            </a:endParaRPr>
          </a:p>
          <a:p>
            <a:pPr>
              <a:defRPr b="1" sz="1000">
                <a:solidFill>
                  <a:srgbClr val="3355F8"/>
                </a:solidFill>
                <a:latin typeface="Tahoma"/>
                <a:ea typeface="Tahoma"/>
                <a:cs typeface="Tahoma"/>
                <a:sym typeface="Tahoma"/>
              </a:defRPr>
            </a:pPr>
          </a:p>
          <a:p>
            <a:pPr>
              <a:defRPr b="1" sz="1400">
                <a:solidFill>
                  <a:srgbClr val="3355F8"/>
                </a:solidFill>
                <a:latin typeface="Tahoma"/>
                <a:ea typeface="Tahoma"/>
                <a:cs typeface="Tahoma"/>
                <a:sym typeface="Tahoma"/>
              </a:defRPr>
            </a:pPr>
            <a:r>
              <a:t>Full-Service Restoration</a:t>
            </a:r>
            <a:endParaRPr b="0">
              <a:latin typeface="Inter Bold"/>
              <a:ea typeface="Inter Bold"/>
              <a:cs typeface="Inter Bold"/>
              <a:sym typeface="Inter Bold"/>
            </a:endParaRPr>
          </a:p>
          <a:p>
            <a:pPr>
              <a:defRPr sz="1400">
                <a:solidFill>
                  <a:srgbClr val="252525"/>
                </a:solidFill>
                <a:latin typeface="Tahoma"/>
                <a:ea typeface="Tahoma"/>
                <a:cs typeface="Tahoma"/>
                <a:sym typeface="Tahoma"/>
              </a:defRPr>
            </a:pPr>
            <a:r>
              <a:t>By licensed private investigators.</a:t>
            </a:r>
            <a:endParaRPr>
              <a:latin typeface="Inter Light"/>
              <a:ea typeface="Inter Light"/>
              <a:cs typeface="Inter Light"/>
              <a:sym typeface="Inter Light"/>
            </a:endParaRPr>
          </a:p>
          <a:p>
            <a:pPr>
              <a:defRPr b="1" sz="1000">
                <a:solidFill>
                  <a:srgbClr val="3355F8"/>
                </a:solidFill>
                <a:latin typeface="Tahoma"/>
                <a:ea typeface="Tahoma"/>
                <a:cs typeface="Tahoma"/>
                <a:sym typeface="Tahoma"/>
              </a:defRPr>
            </a:pPr>
          </a:p>
          <a:p>
            <a:pPr>
              <a:defRPr b="1" sz="1400">
                <a:solidFill>
                  <a:srgbClr val="3355F8"/>
                </a:solidFill>
                <a:latin typeface="Tahoma"/>
                <a:ea typeface="Tahoma"/>
                <a:cs typeface="Tahoma"/>
                <a:sym typeface="Tahoma"/>
              </a:defRPr>
            </a:pPr>
            <a:r>
              <a:t>$3M Fraud Protection</a:t>
            </a:r>
            <a:endParaRPr b="0">
              <a:latin typeface="Inter Bold"/>
              <a:ea typeface="Inter Bold"/>
              <a:cs typeface="Inter Bold"/>
              <a:sym typeface="Inter Bold"/>
            </a:endParaRPr>
          </a:p>
          <a:p>
            <a:pPr>
              <a:defRPr sz="1400">
                <a:solidFill>
                  <a:srgbClr val="161616"/>
                </a:solidFill>
                <a:latin typeface="Tahoma"/>
                <a:ea typeface="Tahoma"/>
                <a:cs typeface="Tahoma"/>
                <a:sym typeface="Tahoma"/>
              </a:defRPr>
            </a:pPr>
            <a:r>
              <a:t>Up to $3M for covered identity theft-related losses.</a:t>
            </a:r>
          </a:p>
        </p:txBody>
      </p:sp>
      <p:grpSp>
        <p:nvGrpSpPr>
          <p:cNvPr id="276" name="object 3"/>
          <p:cNvGrpSpPr/>
          <p:nvPr/>
        </p:nvGrpSpPr>
        <p:grpSpPr>
          <a:xfrm>
            <a:off x="10210375" y="972988"/>
            <a:ext cx="1609595" cy="2846779"/>
            <a:chOff x="0" y="0"/>
            <a:chExt cx="1609593" cy="2846777"/>
          </a:xfrm>
        </p:grpSpPr>
        <p:pic>
          <p:nvPicPr>
            <p:cNvPr id="274" name="object 4" descr="object 4"/>
            <p:cNvPicPr>
              <a:picLocks noChangeAspect="1"/>
            </p:cNvPicPr>
            <p:nvPr/>
          </p:nvPicPr>
          <p:blipFill>
            <a:blip r:embed="rId4">
              <a:extLst/>
            </a:blip>
            <a:stretch>
              <a:fillRect/>
            </a:stretch>
          </p:blipFill>
          <p:spPr>
            <a:xfrm>
              <a:off x="0" y="0"/>
              <a:ext cx="1609594" cy="2846778"/>
            </a:xfrm>
            <a:prstGeom prst="rect">
              <a:avLst/>
            </a:prstGeom>
            <a:ln w="12700" cap="flat">
              <a:noFill/>
              <a:miter lim="400000"/>
            </a:ln>
            <a:effectLst/>
          </p:spPr>
        </p:pic>
        <p:pic>
          <p:nvPicPr>
            <p:cNvPr id="275" name="object 5" descr="object 5"/>
            <p:cNvPicPr>
              <a:picLocks noChangeAspect="1"/>
            </p:cNvPicPr>
            <p:nvPr/>
          </p:nvPicPr>
          <p:blipFill>
            <a:blip r:embed="rId5">
              <a:extLst/>
            </a:blip>
            <a:stretch>
              <a:fillRect/>
            </a:stretch>
          </p:blipFill>
          <p:spPr>
            <a:xfrm>
              <a:off x="31720" y="30014"/>
              <a:ext cx="1498987" cy="2742112"/>
            </a:xfrm>
            <a:prstGeom prst="rect">
              <a:avLst/>
            </a:prstGeom>
            <a:ln w="12700" cap="flat">
              <a:noFill/>
              <a:miter lim="400000"/>
            </a:ln>
            <a:effectLst/>
          </p:spPr>
        </p:pic>
      </p:grpSp>
      <p:sp>
        <p:nvSpPr>
          <p:cNvPr id="277" name="Text Placeholder 9"/>
          <p:cNvSpPr txBox="1"/>
          <p:nvPr/>
        </p:nvSpPr>
        <p:spPr>
          <a:xfrm>
            <a:off x="4921720" y="1552400"/>
            <a:ext cx="3736845" cy="4599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b="1" sz="1400">
                <a:solidFill>
                  <a:srgbClr val="3355F8"/>
                </a:solidFill>
                <a:latin typeface="Tahoma"/>
                <a:ea typeface="Tahoma"/>
                <a:cs typeface="Tahoma"/>
                <a:sym typeface="Tahoma"/>
              </a:defRPr>
            </a:pPr>
            <a:r>
              <a:t>Privacy Check</a:t>
            </a:r>
            <a:endParaRPr b="0">
              <a:latin typeface="Inter Bold"/>
              <a:ea typeface="Inter Bold"/>
              <a:cs typeface="Inter Bold"/>
              <a:sym typeface="Inter Bold"/>
            </a:endParaRPr>
          </a:p>
          <a:p>
            <a:pPr>
              <a:defRPr sz="1400">
                <a:latin typeface="Tahoma"/>
                <a:ea typeface="Tahoma"/>
                <a:cs typeface="Tahoma"/>
                <a:sym typeface="Tahoma"/>
              </a:defRPr>
            </a:pPr>
            <a:r>
              <a:t>Help keep your information away from data brokers.</a:t>
            </a:r>
            <a:endParaRPr>
              <a:latin typeface="Inter Light"/>
              <a:ea typeface="Inter Light"/>
              <a:cs typeface="Inter Light"/>
              <a:sym typeface="Inter Light"/>
            </a:endParaRPr>
          </a:p>
          <a:p>
            <a:pPr>
              <a:defRPr sz="600">
                <a:latin typeface="Tahoma"/>
                <a:ea typeface="Tahoma"/>
                <a:cs typeface="Tahoma"/>
                <a:sym typeface="Tahoma"/>
              </a:defRPr>
            </a:pPr>
          </a:p>
          <a:p>
            <a:pPr>
              <a:defRPr b="1" sz="1400">
                <a:solidFill>
                  <a:srgbClr val="3355F8"/>
                </a:solidFill>
                <a:latin typeface="Tahoma"/>
                <a:ea typeface="Tahoma"/>
                <a:cs typeface="Tahoma"/>
                <a:sym typeface="Tahoma"/>
              </a:defRPr>
            </a:pPr>
            <a:r>
              <a:t>Trend Micro Maximum Security </a:t>
            </a:r>
            <a:endParaRPr b="0">
              <a:latin typeface="Inter Bold"/>
              <a:ea typeface="Inter Bold"/>
              <a:cs typeface="Inter Bold"/>
              <a:sym typeface="Inter Bold"/>
            </a:endParaRPr>
          </a:p>
          <a:p>
            <a:pPr marL="285750" indent="-285750">
              <a:spcBef>
                <a:spcPts val="1000"/>
              </a:spcBef>
              <a:buClr>
                <a:srgbClr val="3355F8"/>
              </a:buClr>
              <a:buSzPct val="100000"/>
              <a:buFont typeface="Arial"/>
              <a:buChar char="•"/>
              <a:defRPr sz="1400">
                <a:latin typeface="Tahoma"/>
                <a:ea typeface="Tahoma"/>
                <a:cs typeface="Tahoma"/>
                <a:sym typeface="Tahoma"/>
              </a:defRPr>
            </a:pPr>
            <a:r>
              <a:t>VPN - Turns a public hotspot into a secure Wi-Fi connection.</a:t>
            </a:r>
            <a:r>
              <a:rPr baseline="26455"/>
              <a:t>*</a:t>
            </a:r>
          </a:p>
          <a:p>
            <a:pPr marL="285750" indent="-285750">
              <a:spcBef>
                <a:spcPts val="1000"/>
              </a:spcBef>
              <a:buClr>
                <a:srgbClr val="3355F8"/>
              </a:buClr>
              <a:buSzPct val="100000"/>
              <a:buFont typeface="Arial"/>
              <a:buChar char="•"/>
              <a:defRPr sz="1400">
                <a:latin typeface="Tahoma"/>
                <a:ea typeface="Tahoma"/>
                <a:cs typeface="Tahoma"/>
                <a:sym typeface="Tahoma"/>
              </a:defRPr>
            </a:pPr>
            <a:r>
              <a:t>Password Manager -  Multiple device protection for your digital life.</a:t>
            </a:r>
            <a:r>
              <a:rPr baseline="26455"/>
              <a:t>**</a:t>
            </a:r>
          </a:p>
          <a:p>
            <a:pPr marL="285750" indent="-285750">
              <a:spcBef>
                <a:spcPts val="1000"/>
              </a:spcBef>
              <a:buClr>
                <a:srgbClr val="3355F8"/>
              </a:buClr>
              <a:buSzPct val="100000"/>
              <a:buFont typeface="Arial"/>
              <a:buChar char="•"/>
              <a:defRPr sz="1400">
                <a:latin typeface="Tahoma"/>
                <a:ea typeface="Tahoma"/>
                <a:cs typeface="Tahoma"/>
                <a:sym typeface="Tahoma"/>
              </a:defRPr>
            </a:pPr>
            <a:r>
              <a:t>Cybersecurity and device protection: We help protect your devices from viruses, malware, and ransomware.*</a:t>
            </a:r>
          </a:p>
          <a:p>
            <a:pPr>
              <a:defRPr b="1" sz="1400">
                <a:solidFill>
                  <a:srgbClr val="3355F8"/>
                </a:solidFill>
                <a:latin typeface="Tahoma"/>
                <a:ea typeface="Tahoma"/>
                <a:cs typeface="Tahoma"/>
                <a:sym typeface="Tahoma"/>
              </a:defRPr>
            </a:pPr>
            <a:r>
              <a:t>Reputation Management</a:t>
            </a:r>
            <a:endParaRPr b="0">
              <a:latin typeface="Inter Bold"/>
              <a:ea typeface="Inter Bold"/>
              <a:cs typeface="Inter Bold"/>
              <a:sym typeface="Inter Bold"/>
            </a:endParaRPr>
          </a:p>
          <a:p>
            <a:pPr>
              <a:buClr>
                <a:srgbClr val="3355F8"/>
              </a:buClr>
              <a:buSzPct val="100000"/>
              <a:buFont typeface="Arial"/>
              <a:buChar char="•"/>
              <a:defRPr sz="1400">
                <a:latin typeface="Tahoma"/>
                <a:ea typeface="Tahoma"/>
                <a:cs typeface="Tahoma"/>
                <a:sym typeface="Tahoma"/>
              </a:defRPr>
            </a:pPr>
            <a:r>
              <a:t>    Our technology scans certain social media</a:t>
            </a:r>
            <a:endParaRPr>
              <a:latin typeface="Inter Light"/>
              <a:ea typeface="Inter Light"/>
              <a:cs typeface="Inter Light"/>
              <a:sym typeface="Inter Light"/>
            </a:endParaRPr>
          </a:p>
          <a:p>
            <a:pPr>
              <a:defRPr sz="1400">
                <a:latin typeface="Tahoma"/>
                <a:ea typeface="Tahoma"/>
                <a:cs typeface="Tahoma"/>
                <a:sym typeface="Tahoma"/>
              </a:defRPr>
            </a:pPr>
            <a:r>
              <a:t>     accounts and Google searches every week</a:t>
            </a:r>
            <a:endParaRPr>
              <a:latin typeface="Inter Light"/>
              <a:ea typeface="Inter Light"/>
              <a:cs typeface="Inter Light"/>
              <a:sym typeface="Inter Light"/>
            </a:endParaRPr>
          </a:p>
          <a:p>
            <a:pPr>
              <a:defRPr sz="1400">
                <a:latin typeface="Tahoma"/>
                <a:ea typeface="Tahoma"/>
                <a:cs typeface="Tahoma"/>
                <a:sym typeface="Tahoma"/>
              </a:defRPr>
            </a:pPr>
            <a:r>
              <a:t>     for harmful content.</a:t>
            </a:r>
            <a:endParaRPr>
              <a:latin typeface="Inter Light"/>
              <a:ea typeface="Inter Light"/>
              <a:cs typeface="Inter Light"/>
              <a:sym typeface="Inter Light"/>
            </a:endParaRPr>
          </a:p>
          <a:p>
            <a:pPr>
              <a:buClr>
                <a:srgbClr val="3355F8"/>
              </a:buClr>
              <a:buSzPct val="100000"/>
              <a:buFont typeface="Arial"/>
              <a:buChar char="•"/>
              <a:defRPr sz="1000">
                <a:latin typeface="Tahoma"/>
                <a:ea typeface="Tahoma"/>
                <a:cs typeface="Tahoma"/>
                <a:sym typeface="Tahoma"/>
              </a:defRPr>
            </a:pPr>
          </a:p>
          <a:p>
            <a:pPr>
              <a:buClr>
                <a:srgbClr val="3355F8"/>
              </a:buClr>
              <a:buSzPct val="100000"/>
              <a:buFont typeface="Arial"/>
              <a:buChar char="•"/>
              <a:defRPr sz="1400">
                <a:latin typeface="Tahoma"/>
                <a:ea typeface="Tahoma"/>
                <a:cs typeface="Tahoma"/>
                <a:sym typeface="Tahoma"/>
              </a:defRPr>
            </a:pPr>
            <a:r>
              <a:t>    We can monitor Facebook, Instagram,</a:t>
            </a:r>
            <a:endParaRPr>
              <a:latin typeface="Inter Light"/>
              <a:ea typeface="Inter Light"/>
              <a:cs typeface="Inter Light"/>
              <a:sym typeface="Inter Light"/>
            </a:endParaRPr>
          </a:p>
          <a:p>
            <a:pPr>
              <a:defRPr sz="1400">
                <a:latin typeface="Tahoma"/>
                <a:ea typeface="Tahoma"/>
                <a:cs typeface="Tahoma"/>
                <a:sym typeface="Tahoma"/>
              </a:defRPr>
            </a:pPr>
            <a:r>
              <a:t>     LinkedIn YouTube and X (formerly known</a:t>
            </a:r>
            <a:endParaRPr>
              <a:latin typeface="Inter Light"/>
              <a:ea typeface="Inter Light"/>
              <a:cs typeface="Inter Light"/>
              <a:sym typeface="Inter Light"/>
            </a:endParaRPr>
          </a:p>
          <a:p>
            <a:pPr>
              <a:defRPr sz="1400">
                <a:latin typeface="Tahoma"/>
                <a:ea typeface="Tahoma"/>
                <a:cs typeface="Tahoma"/>
                <a:sym typeface="Tahoma"/>
              </a:defRPr>
            </a:pPr>
            <a:r>
              <a:t>     as Twitter).</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79" name="Picture 2" descr="Picture 2"/>
          <p:cNvPicPr>
            <a:picLocks noChangeAspect="1"/>
          </p:cNvPicPr>
          <p:nvPr/>
        </p:nvPicPr>
        <p:blipFill>
          <a:blip r:embed="rId2">
            <a:extLst/>
          </a:blip>
          <a:srcRect l="0" t="0" r="0" b="4176"/>
          <a:stretch>
            <a:fillRect/>
          </a:stretch>
        </p:blipFill>
        <p:spPr>
          <a:xfrm>
            <a:off x="457200" y="457200"/>
            <a:ext cx="11277600" cy="5943601"/>
          </a:xfrm>
          <a:prstGeom prst="rect">
            <a:avLst/>
          </a:prstGeom>
          <a:ln w="12700">
            <a:miter lim="400000"/>
          </a:ln>
        </p:spPr>
      </p:pic>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81" name="Google Shape;2387;p260"/>
          <p:cNvSpPr txBox="1"/>
          <p:nvPr>
            <p:ph type="body" sz="quarter" idx="1"/>
          </p:nvPr>
        </p:nvSpPr>
        <p:spPr>
          <a:xfrm>
            <a:off x="5906849" y="3573300"/>
            <a:ext cx="5677201" cy="402301"/>
          </a:xfrm>
          <a:prstGeom prst="rect">
            <a:avLst/>
          </a:prstGeom>
        </p:spPr>
        <p:txBody>
          <a:bodyPr/>
          <a:lstStyle/>
          <a:p>
            <a:pPr marL="0" defTabSz="365760">
              <a:lnSpc>
                <a:spcPct val="100000"/>
              </a:lnSpc>
              <a:spcBef>
                <a:spcPts val="0"/>
              </a:spcBef>
              <a:defRPr sz="1160">
                <a:solidFill>
                  <a:srgbClr val="080808"/>
                </a:solidFill>
                <a:latin typeface="Inter Bold"/>
                <a:ea typeface="Inter Bold"/>
                <a:cs typeface="Inter Bold"/>
                <a:sym typeface="Inter Bold"/>
              </a:defRPr>
            </a:pPr>
            <a:r>
              <a:t>Is this an idea worth sharing?</a:t>
            </a:r>
          </a:p>
          <a:p>
            <a:pPr marL="0" defTabSz="365760">
              <a:lnSpc>
                <a:spcPct val="100000"/>
              </a:lnSpc>
              <a:spcBef>
                <a:spcPts val="0"/>
              </a:spcBef>
              <a:defRPr sz="1280">
                <a:solidFill>
                  <a:srgbClr val="080808"/>
                </a:solidFill>
              </a:defRPr>
            </a:pPr>
          </a:p>
          <a:p>
            <a:pPr marL="0" algn="ctr" defTabSz="365760">
              <a:lnSpc>
                <a:spcPct val="100000"/>
              </a:lnSpc>
              <a:spcBef>
                <a:spcPts val="0"/>
              </a:spcBef>
              <a:defRPr sz="1080">
                <a:solidFill>
                  <a:srgbClr val="080808"/>
                </a:solidFill>
                <a:latin typeface="Inter Bold"/>
                <a:ea typeface="Inter Bold"/>
                <a:cs typeface="Inter Bold"/>
                <a:sym typeface="Inter Bold"/>
              </a:defRPr>
            </a:pPr>
            <a:r>
              <a:t>Help us spread the word </a:t>
            </a:r>
          </a:p>
        </p:txBody>
      </p:sp>
      <p:pic>
        <p:nvPicPr>
          <p:cNvPr id="282" name="Google Shape;2388;p260" descr="Google Shape;2388;p260"/>
          <p:cNvPicPr>
            <a:picLocks noChangeAspect="1"/>
          </p:cNvPicPr>
          <p:nvPr/>
        </p:nvPicPr>
        <p:blipFill>
          <a:blip r:embed="rId2">
            <a:extLst/>
          </a:blip>
          <a:srcRect l="6460" t="0" r="6453" b="0"/>
          <a:stretch>
            <a:fillRect/>
          </a:stretch>
        </p:blipFill>
        <p:spPr>
          <a:xfrm>
            <a:off x="662247" y="681911"/>
            <a:ext cx="5244601" cy="5722374"/>
          </a:xfrm>
          <a:custGeom>
            <a:avLst/>
            <a:gdLst/>
            <a:ahLst/>
            <a:cxnLst>
              <a:cxn ang="0">
                <a:pos x="wd2" y="hd2"/>
              </a:cxn>
              <a:cxn ang="5400000">
                <a:pos x="wd2" y="hd2"/>
              </a:cxn>
              <a:cxn ang="10800000">
                <a:pos x="wd2" y="hd2"/>
              </a:cxn>
              <a:cxn ang="16200000">
                <a:pos x="wd2" y="hd2"/>
              </a:cxn>
            </a:cxnLst>
            <a:rect l="0" t="0" r="r" b="b"/>
            <a:pathLst>
              <a:path w="21600" h="20309" fill="norm" stroke="1" extrusionOk="0">
                <a:moveTo>
                  <a:pt x="21600" y="2075"/>
                </a:moveTo>
                <a:cubicBezTo>
                  <a:pt x="21114" y="8709"/>
                  <a:pt x="19883" y="14207"/>
                  <a:pt x="10692" y="20309"/>
                </a:cubicBezTo>
                <a:cubicBezTo>
                  <a:pt x="1361" y="13842"/>
                  <a:pt x="43" y="7509"/>
                  <a:pt x="0" y="2077"/>
                </a:cubicBezTo>
                <a:cubicBezTo>
                  <a:pt x="4914" y="-20"/>
                  <a:pt x="13887" y="-1291"/>
                  <a:pt x="21600" y="2075"/>
                </a:cubicBezTo>
                <a:close/>
              </a:path>
            </a:pathLst>
          </a:custGeom>
          <a:ln w="12700">
            <a:miter lim="400000"/>
          </a:ln>
        </p:spPr>
      </p:pic>
      <p:sp>
        <p:nvSpPr>
          <p:cNvPr id="283" name="Google Shape;2389;p260"/>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85" name="Google Shape;2404;p262"/>
          <p:cNvSpPr txBox="1"/>
          <p:nvPr>
            <p:ph type="body" sz="half" idx="1"/>
          </p:nvPr>
        </p:nvSpPr>
        <p:spPr>
          <a:xfrm>
            <a:off x="454699" y="1020624"/>
            <a:ext cx="5641502" cy="3781802"/>
          </a:xfrm>
          <a:prstGeom prst="rect">
            <a:avLst/>
          </a:prstGeom>
        </p:spPr>
        <p:txBody>
          <a:bodyPr anchor="t"/>
          <a:lstStyle/>
          <a:p>
            <a:pPr marL="8569" indent="-8569" defTabSz="822959">
              <a:lnSpc>
                <a:spcPct val="110000"/>
              </a:lnSpc>
              <a:spcBef>
                <a:spcPts val="0"/>
              </a:spcBef>
              <a:defRPr sz="1529">
                <a:solidFill>
                  <a:srgbClr val="262626"/>
                </a:solidFill>
                <a:latin typeface="Inter Bold"/>
                <a:ea typeface="Inter Bold"/>
                <a:cs typeface="Inter Bold"/>
                <a:sym typeface="Inter Bold"/>
              </a:defRPr>
            </a:pPr>
            <a:r>
              <a:t>Enroll Members</a:t>
            </a:r>
            <a:br/>
            <a:r>
              <a:rPr>
                <a:latin typeface="Inter Regular"/>
                <a:ea typeface="Inter Regular"/>
                <a:cs typeface="Inter Regular"/>
                <a:sym typeface="Inter Regular"/>
              </a:rPr>
              <a:t>Get paid</a:t>
            </a:r>
            <a:r>
              <a:rPr>
                <a:solidFill>
                  <a:srgbClr val="8124BB"/>
                </a:solidFill>
              </a:rPr>
              <a:t> $82 – $427</a:t>
            </a:r>
            <a:r>
              <a:rPr>
                <a:latin typeface="Inter Regular"/>
                <a:ea typeface="Inter Regular"/>
                <a:cs typeface="Inter Regular"/>
                <a:sym typeface="Inter Regular"/>
              </a:rPr>
              <a:t> per new member.</a:t>
            </a:r>
            <a:br>
              <a:rPr>
                <a:latin typeface="Inter Regular"/>
                <a:ea typeface="Inter Regular"/>
                <a:cs typeface="Inter Regular"/>
                <a:sym typeface="Inter Regular"/>
              </a:rPr>
            </a:br>
            <a:r>
              <a:rPr sz="1260">
                <a:latin typeface="Inter Regular"/>
                <a:ea typeface="Inter Regular"/>
                <a:cs typeface="Inter Regular"/>
                <a:sym typeface="Inter Regular"/>
              </a:rPr>
              <a:t>($80 at associate level up to $416 at Executive Director level)</a:t>
            </a:r>
            <a:endParaRPr sz="1260"/>
          </a:p>
          <a:p>
            <a:pPr marL="8569" indent="-8569" defTabSz="822959">
              <a:lnSpc>
                <a:spcPct val="110000"/>
              </a:lnSpc>
              <a:spcBef>
                <a:spcPts val="0"/>
              </a:spcBef>
              <a:defRPr sz="1260">
                <a:solidFill>
                  <a:srgbClr val="262626"/>
                </a:solidFill>
                <a:latin typeface="Inter Regular"/>
                <a:ea typeface="Inter Regular"/>
                <a:cs typeface="Inter Regular"/>
                <a:sym typeface="Inter Regular"/>
              </a:defRPr>
            </a:pPr>
          </a:p>
          <a:p>
            <a:pPr marL="8569" indent="-8569" defTabSz="822959">
              <a:lnSpc>
                <a:spcPct val="110000"/>
              </a:lnSpc>
              <a:spcBef>
                <a:spcPts val="200"/>
              </a:spcBef>
              <a:defRPr sz="1529">
                <a:solidFill>
                  <a:srgbClr val="262626"/>
                </a:solidFill>
                <a:latin typeface="Inter Bold"/>
                <a:ea typeface="Inter Bold"/>
                <a:cs typeface="Inter Bold"/>
                <a:sym typeface="Inter Bold"/>
              </a:defRPr>
            </a:pPr>
            <a:r>
              <a:t>Leveraged Income</a:t>
            </a:r>
            <a:br/>
            <a:r>
              <a:rPr>
                <a:latin typeface="Inter Regular"/>
                <a:ea typeface="Inter Regular"/>
                <a:cs typeface="Inter Regular"/>
                <a:sym typeface="Inter Regular"/>
              </a:rPr>
              <a:t>Build a team and earn income on memberships they enroll.</a:t>
            </a:r>
          </a:p>
          <a:p>
            <a:pPr marL="8569" indent="-8569" defTabSz="822959">
              <a:lnSpc>
                <a:spcPct val="110000"/>
              </a:lnSpc>
              <a:spcBef>
                <a:spcPts val="200"/>
              </a:spcBef>
              <a:defRPr sz="1529">
                <a:solidFill>
                  <a:srgbClr val="262626"/>
                </a:solidFill>
                <a:latin typeface="Inter Regular"/>
                <a:ea typeface="Inter Regular"/>
                <a:cs typeface="Inter Regular"/>
                <a:sym typeface="Inter Regular"/>
              </a:defRPr>
            </a:pPr>
          </a:p>
          <a:p>
            <a:pPr marL="8569" indent="-8569" defTabSz="822959">
              <a:lnSpc>
                <a:spcPct val="110000"/>
              </a:lnSpc>
              <a:spcBef>
                <a:spcPts val="200"/>
              </a:spcBef>
              <a:defRPr sz="1529">
                <a:solidFill>
                  <a:srgbClr val="262626"/>
                </a:solidFill>
                <a:latin typeface="Inter Bold"/>
                <a:ea typeface="Inter Bold"/>
                <a:cs typeface="Inter Bold"/>
                <a:sym typeface="Inter Bold"/>
              </a:defRPr>
            </a:pPr>
            <a:r>
              <a:t>Residual Income</a:t>
            </a:r>
            <a:br/>
            <a:r>
              <a:rPr>
                <a:latin typeface="Inter Regular"/>
                <a:ea typeface="Inter Regular"/>
                <a:cs typeface="Inter Regular"/>
                <a:sym typeface="Inter Regular"/>
              </a:rPr>
              <a:t>Get paid 10% of commissions again on month 13! Earn commission every month for the lifetime of the membership.</a:t>
            </a:r>
          </a:p>
          <a:p>
            <a:pPr marL="8569" indent="-8569" defTabSz="822959">
              <a:lnSpc>
                <a:spcPct val="110000"/>
              </a:lnSpc>
              <a:spcBef>
                <a:spcPts val="200"/>
              </a:spcBef>
              <a:defRPr sz="1529">
                <a:solidFill>
                  <a:srgbClr val="262626"/>
                </a:solidFill>
                <a:latin typeface="Inter Regular"/>
                <a:ea typeface="Inter Regular"/>
                <a:cs typeface="Inter Regular"/>
                <a:sym typeface="Inter Regular"/>
              </a:defRPr>
            </a:pPr>
          </a:p>
          <a:p>
            <a:pPr marL="8569" indent="-8569" defTabSz="822959">
              <a:lnSpc>
                <a:spcPct val="110000"/>
              </a:lnSpc>
              <a:spcBef>
                <a:spcPts val="200"/>
              </a:spcBef>
              <a:defRPr sz="1529">
                <a:solidFill>
                  <a:srgbClr val="262626"/>
                </a:solidFill>
                <a:latin typeface="Inter Bold"/>
                <a:ea typeface="Inter Bold"/>
                <a:cs typeface="Inter Bold"/>
                <a:sym typeface="Inter Bold"/>
              </a:defRPr>
            </a:pPr>
            <a:r>
              <a:t>Opportunity to Earn Bonuses</a:t>
            </a:r>
            <a:br/>
            <a:r>
              <a:rPr>
                <a:latin typeface="Inter Regular"/>
                <a:ea typeface="Inter Regular"/>
                <a:cs typeface="Inter Regular"/>
                <a:sym typeface="Inter Regular"/>
              </a:rPr>
              <a:t>Earn up to </a:t>
            </a:r>
            <a:r>
              <a:rPr>
                <a:solidFill>
                  <a:srgbClr val="8124BB"/>
                </a:solidFill>
              </a:rPr>
              <a:t>$600</a:t>
            </a:r>
            <a:r>
              <a:rPr>
                <a:latin typeface="Inter Regular"/>
                <a:ea typeface="Inter Regular"/>
                <a:cs typeface="Inter Regular"/>
                <a:sym typeface="Inter Regular"/>
              </a:rPr>
              <a:t> in your first 45 days. </a:t>
            </a:r>
          </a:p>
        </p:txBody>
      </p:sp>
      <p:sp>
        <p:nvSpPr>
          <p:cNvPr id="286" name="Google Shape;2405;p262"/>
          <p:cNvSpPr txBox="1"/>
          <p:nvPr/>
        </p:nvSpPr>
        <p:spPr>
          <a:xfrm>
            <a:off x="4234214" y="134776"/>
            <a:ext cx="4164051" cy="48210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marL="8569" indent="-8569" algn="ctr" defTabSz="822959">
              <a:lnSpc>
                <a:spcPct val="90000"/>
              </a:lnSpc>
              <a:defRPr sz="2609">
                <a:solidFill>
                  <a:srgbClr val="262626"/>
                </a:solidFill>
                <a:latin typeface="Inter Bold"/>
                <a:ea typeface="Inter Bold"/>
                <a:cs typeface="Inter Bold"/>
                <a:sym typeface="Inter Bold"/>
              </a:defRPr>
            </a:lvl1pPr>
          </a:lstStyle>
          <a:p>
            <a:pPr/>
            <a:r>
              <a:t>Compensation</a:t>
            </a:r>
          </a:p>
        </p:txBody>
      </p:sp>
      <p:sp>
        <p:nvSpPr>
          <p:cNvPr id="287" name="Google Shape;2406;p262"/>
          <p:cNvSpPr txBox="1"/>
          <p:nvPr/>
        </p:nvSpPr>
        <p:spPr>
          <a:xfrm>
            <a:off x="759488" y="6242008"/>
            <a:ext cx="10563902" cy="4343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sz="700">
                <a:latin typeface="Inter Regular"/>
                <a:ea typeface="Inter Regular"/>
                <a:cs typeface="Inter Regular"/>
                <a:sym typeface="Inter Regular"/>
              </a:defRPr>
            </a:lvl1pPr>
          </a:lstStyle>
          <a:p>
            <a:pPr/>
            <a:r>
              <a:t>Individual results may vary. Pre-Paid Legal Services, Inc. ("LegalShield") makes no guarantees on income or success. Average 2023 compensation for active LegalShield Independent Sales Associates was approximately $2,647.89 before expenses. There’s a mandatory, one-time $49 registration fee to become an Independent Sales Associate. Optional LegalShield Advantage Plus service available for $24.95/month. This service can be cancelled at anytime. Securing career-level income with LegalShield is not typical and requires sustained hard work and dedication. Please see LegalShield’s Income Disclosure at https://www.pplsi.com/income-disclosure/ for more earnings and expense information. </a:t>
            </a:r>
          </a:p>
        </p:txBody>
      </p:sp>
      <p:sp>
        <p:nvSpPr>
          <p:cNvPr id="288" name="Google Shape;2407;p262"/>
          <p:cNvSpPr txBox="1"/>
          <p:nvPr>
            <p:ph type="sldNum" sz="quarter" idx="4294967295"/>
          </p:nvPr>
        </p:nvSpPr>
        <p:spPr>
          <a:xfrm>
            <a:off x="11819598" y="6497358"/>
            <a:ext cx="257890" cy="269201"/>
          </a:xfrm>
          <a:prstGeom prst="rect">
            <a:avLst/>
          </a:prstGeom>
          <a:extLst>
            <a:ext uri="{C572A759-6A51-4108-AA02-DFA0A04FC94B}">
              <ma14:wrappingTextBoxFlag xmlns:ma14="http://schemas.microsoft.com/office/mac/drawingml/2011/main" val="1"/>
            </a:ext>
          </a:extLst>
        </p:spPr>
        <p:txBody>
          <a:bodyPr lIns="45699" tIns="45699" rIns="45699" bIns="45699" anchor="t"/>
          <a:lstStyle>
            <a:lvl1pPr>
              <a:defRPr sz="1100">
                <a:solidFill>
                  <a:srgbClr val="8D8E8D"/>
                </a:solidFill>
                <a:latin typeface="Inter Regular"/>
                <a:ea typeface="Inter Regular"/>
                <a:cs typeface="Inter Regular"/>
                <a:sym typeface="Inter Regular"/>
              </a:defRPr>
            </a:lvl1pPr>
          </a:lstStyle>
          <a:p>
            <a:pPr/>
            <a:fld id="{86CB4B4D-7CA3-9044-876B-883B54F8677D}" type="slidenum"/>
          </a:p>
        </p:txBody>
      </p:sp>
      <p:grpSp>
        <p:nvGrpSpPr>
          <p:cNvPr id="298" name="Google Shape;2408;p262"/>
          <p:cNvGrpSpPr/>
          <p:nvPr/>
        </p:nvGrpSpPr>
        <p:grpSpPr>
          <a:xfrm>
            <a:off x="6154963" y="3392906"/>
            <a:ext cx="6076192" cy="2681930"/>
            <a:chOff x="0" y="0"/>
            <a:chExt cx="6076190" cy="2681929"/>
          </a:xfrm>
        </p:grpSpPr>
        <p:grpSp>
          <p:nvGrpSpPr>
            <p:cNvPr id="291" name="Google Shape;2409;p262"/>
            <p:cNvGrpSpPr/>
            <p:nvPr/>
          </p:nvGrpSpPr>
          <p:grpSpPr>
            <a:xfrm>
              <a:off x="-1" y="0"/>
              <a:ext cx="2087219" cy="2678843"/>
              <a:chOff x="0" y="0"/>
              <a:chExt cx="2087217" cy="2678842"/>
            </a:xfrm>
          </p:grpSpPr>
          <p:pic>
            <p:nvPicPr>
              <p:cNvPr id="289" name="Google Shape;2410;p262" descr="Google Shape;2410;p262"/>
              <p:cNvPicPr>
                <a:picLocks noChangeAspect="1"/>
              </p:cNvPicPr>
              <p:nvPr/>
            </p:nvPicPr>
            <p:blipFill>
              <a:blip r:embed="rId2">
                <a:extLst/>
              </a:blip>
              <a:stretch>
                <a:fillRect/>
              </a:stretch>
            </p:blipFill>
            <p:spPr>
              <a:xfrm>
                <a:off x="0" y="0"/>
                <a:ext cx="2012568" cy="2678843"/>
              </a:xfrm>
              <a:prstGeom prst="rect">
                <a:avLst/>
              </a:prstGeom>
              <a:ln w="12700" cap="flat">
                <a:noFill/>
                <a:miter lim="400000"/>
              </a:ln>
              <a:effectLst/>
            </p:spPr>
          </p:pic>
          <p:sp>
            <p:nvSpPr>
              <p:cNvPr id="290" name="Google Shape;2411;p262"/>
              <p:cNvSpPr txBox="1"/>
              <p:nvPr/>
            </p:nvSpPr>
            <p:spPr>
              <a:xfrm>
                <a:off x="45725" y="2237669"/>
                <a:ext cx="2041493" cy="421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1100">
                    <a:solidFill>
                      <a:srgbClr val="FFFFFF"/>
                    </a:solidFill>
                    <a:latin typeface="Calibri"/>
                    <a:ea typeface="Calibri"/>
                    <a:cs typeface="Calibri"/>
                    <a:sym typeface="Calibri"/>
                  </a:defRPr>
                </a:pPr>
                <a:r>
                  <a:t>Anita Sarda</a:t>
                </a:r>
              </a:p>
              <a:p>
                <a:pPr>
                  <a:defRPr sz="1100">
                    <a:solidFill>
                      <a:srgbClr val="FFFFFF"/>
                    </a:solidFill>
                    <a:latin typeface="Calibri"/>
                    <a:ea typeface="Calibri"/>
                    <a:cs typeface="Calibri"/>
                    <a:sym typeface="Calibri"/>
                  </a:defRPr>
                </a:pPr>
                <a:r>
                  <a:t>BUSINESS</a:t>
                </a:r>
              </a:p>
            </p:txBody>
          </p:sp>
        </p:grpSp>
        <p:grpSp>
          <p:nvGrpSpPr>
            <p:cNvPr id="294" name="Google Shape;2412;p262"/>
            <p:cNvGrpSpPr/>
            <p:nvPr/>
          </p:nvGrpSpPr>
          <p:grpSpPr>
            <a:xfrm>
              <a:off x="4025135" y="1"/>
              <a:ext cx="2051056" cy="2678843"/>
              <a:chOff x="0" y="0"/>
              <a:chExt cx="2051055" cy="2678842"/>
            </a:xfrm>
          </p:grpSpPr>
          <p:pic>
            <p:nvPicPr>
              <p:cNvPr id="292" name="Google Shape;2413;p262" descr="Google Shape;2413;p262"/>
              <p:cNvPicPr>
                <a:picLocks noChangeAspect="1"/>
              </p:cNvPicPr>
              <p:nvPr/>
            </p:nvPicPr>
            <p:blipFill>
              <a:blip r:embed="rId3">
                <a:extLst/>
              </a:blip>
              <a:stretch>
                <a:fillRect/>
              </a:stretch>
            </p:blipFill>
            <p:spPr>
              <a:xfrm>
                <a:off x="0" y="0"/>
                <a:ext cx="2012568" cy="2678843"/>
              </a:xfrm>
              <a:prstGeom prst="rect">
                <a:avLst/>
              </a:prstGeom>
              <a:ln w="12700" cap="flat">
                <a:noFill/>
                <a:miter lim="400000"/>
              </a:ln>
              <a:effectLst/>
            </p:spPr>
          </p:pic>
          <p:sp>
            <p:nvSpPr>
              <p:cNvPr id="293" name="Google Shape;2414;p262"/>
              <p:cNvSpPr txBox="1"/>
              <p:nvPr/>
            </p:nvSpPr>
            <p:spPr>
              <a:xfrm>
                <a:off x="9562" y="2237668"/>
                <a:ext cx="2041494" cy="421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1100">
                    <a:solidFill>
                      <a:srgbClr val="FFFFFF"/>
                    </a:solidFill>
                    <a:latin typeface="Calibri"/>
                    <a:ea typeface="Calibri"/>
                    <a:cs typeface="Calibri"/>
                    <a:sym typeface="Calibri"/>
                  </a:defRPr>
                </a:pPr>
                <a:r>
                  <a:t>Daniel &amp; Rebecca Gonzalez</a:t>
                </a:r>
              </a:p>
              <a:p>
                <a:pPr>
                  <a:defRPr sz="1100">
                    <a:solidFill>
                      <a:srgbClr val="FFFFFF"/>
                    </a:solidFill>
                    <a:latin typeface="Calibri"/>
                    <a:ea typeface="Calibri"/>
                    <a:cs typeface="Calibri"/>
                    <a:sym typeface="Calibri"/>
                  </a:defRPr>
                </a:pPr>
                <a:r>
                  <a:t>HEALTHCARE</a:t>
                </a:r>
              </a:p>
            </p:txBody>
          </p:sp>
        </p:grpSp>
        <p:grpSp>
          <p:nvGrpSpPr>
            <p:cNvPr id="297" name="Google Shape;2415;p262"/>
            <p:cNvGrpSpPr/>
            <p:nvPr/>
          </p:nvGrpSpPr>
          <p:grpSpPr>
            <a:xfrm>
              <a:off x="2012567" y="-1"/>
              <a:ext cx="2069138" cy="2681931"/>
              <a:chOff x="0" y="0"/>
              <a:chExt cx="2069136" cy="2681929"/>
            </a:xfrm>
          </p:grpSpPr>
          <p:pic>
            <p:nvPicPr>
              <p:cNvPr id="295" name="Google Shape;2416;p262" descr="Google Shape;2416;p262"/>
              <p:cNvPicPr>
                <a:picLocks noChangeAspect="1"/>
              </p:cNvPicPr>
              <p:nvPr/>
            </p:nvPicPr>
            <p:blipFill>
              <a:blip r:embed="rId4">
                <a:extLst/>
              </a:blip>
              <a:stretch>
                <a:fillRect/>
              </a:stretch>
            </p:blipFill>
            <p:spPr>
              <a:xfrm>
                <a:off x="0" y="0"/>
                <a:ext cx="2012568" cy="2678843"/>
              </a:xfrm>
              <a:prstGeom prst="rect">
                <a:avLst/>
              </a:prstGeom>
              <a:ln w="12700" cap="flat">
                <a:noFill/>
                <a:miter lim="400000"/>
              </a:ln>
              <a:effectLst/>
            </p:spPr>
          </p:pic>
          <p:sp>
            <p:nvSpPr>
              <p:cNvPr id="296" name="Google Shape;2417;p262"/>
              <p:cNvSpPr txBox="1"/>
              <p:nvPr/>
            </p:nvSpPr>
            <p:spPr>
              <a:xfrm>
                <a:off x="27643" y="2260329"/>
                <a:ext cx="2041494" cy="421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1100">
                    <a:solidFill>
                      <a:srgbClr val="FFFFFF"/>
                    </a:solidFill>
                    <a:latin typeface="Calibri"/>
                    <a:ea typeface="Calibri"/>
                    <a:cs typeface="Calibri"/>
                    <a:sym typeface="Calibri"/>
                  </a:defRPr>
                </a:pPr>
                <a:r>
                  <a:t>Liz &amp; David Lequeux </a:t>
                </a:r>
              </a:p>
              <a:p>
                <a:pPr>
                  <a:defRPr sz="1100">
                    <a:solidFill>
                      <a:srgbClr val="FFFFFF"/>
                    </a:solidFill>
                    <a:latin typeface="Calibri"/>
                    <a:ea typeface="Calibri"/>
                    <a:cs typeface="Calibri"/>
                    <a:sym typeface="Calibri"/>
                  </a:defRPr>
                </a:pPr>
                <a:r>
                  <a:t>SALES</a:t>
                </a:r>
              </a:p>
            </p:txBody>
          </p:sp>
        </p:grpSp>
      </p:grpSp>
      <p:grpSp>
        <p:nvGrpSpPr>
          <p:cNvPr id="308" name="Google Shape;2418;p262"/>
          <p:cNvGrpSpPr/>
          <p:nvPr/>
        </p:nvGrpSpPr>
        <p:grpSpPr>
          <a:xfrm>
            <a:off x="6142014" y="771467"/>
            <a:ext cx="6050534" cy="2696292"/>
            <a:chOff x="0" y="9427"/>
            <a:chExt cx="6050532" cy="2696290"/>
          </a:xfrm>
        </p:grpSpPr>
        <p:grpSp>
          <p:nvGrpSpPr>
            <p:cNvPr id="304" name="Google Shape;2419;p262"/>
            <p:cNvGrpSpPr/>
            <p:nvPr/>
          </p:nvGrpSpPr>
          <p:grpSpPr>
            <a:xfrm>
              <a:off x="2031012" y="9427"/>
              <a:ext cx="4019521" cy="2689609"/>
              <a:chOff x="0" y="9427"/>
              <a:chExt cx="4019519" cy="2689608"/>
            </a:xfrm>
          </p:grpSpPr>
          <p:pic>
            <p:nvPicPr>
              <p:cNvPr id="299" name="Google Shape;2420;p262" descr="Google Shape;2420;p262"/>
              <p:cNvPicPr>
                <a:picLocks noChangeAspect="1"/>
              </p:cNvPicPr>
              <p:nvPr/>
            </p:nvPicPr>
            <p:blipFill>
              <a:blip r:embed="rId5">
                <a:extLst/>
              </a:blip>
              <a:stretch>
                <a:fillRect/>
              </a:stretch>
            </p:blipFill>
            <p:spPr>
              <a:xfrm>
                <a:off x="2006951" y="16403"/>
                <a:ext cx="2012569" cy="2678843"/>
              </a:xfrm>
              <a:prstGeom prst="rect">
                <a:avLst/>
              </a:prstGeom>
              <a:ln w="12700" cap="flat">
                <a:noFill/>
                <a:miter lim="400000"/>
              </a:ln>
              <a:effectLst/>
            </p:spPr>
          </p:pic>
          <p:sp>
            <p:nvSpPr>
              <p:cNvPr id="300" name="Google Shape;2421;p262"/>
              <p:cNvSpPr txBox="1"/>
              <p:nvPr/>
            </p:nvSpPr>
            <p:spPr>
              <a:xfrm>
                <a:off x="2052676" y="2277435"/>
                <a:ext cx="1921009" cy="421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1100">
                    <a:solidFill>
                      <a:srgbClr val="FFFFFF"/>
                    </a:solidFill>
                    <a:latin typeface="Calibri"/>
                    <a:ea typeface="Calibri"/>
                    <a:cs typeface="Calibri"/>
                    <a:sym typeface="Calibri"/>
                  </a:defRPr>
                </a:pPr>
                <a:r>
                  <a:t>Alex &amp; Julia Shahid</a:t>
                </a:r>
              </a:p>
              <a:p>
                <a:pPr>
                  <a:defRPr sz="1100">
                    <a:solidFill>
                      <a:srgbClr val="FFFFFF"/>
                    </a:solidFill>
                    <a:latin typeface="Calibri"/>
                    <a:ea typeface="Calibri"/>
                    <a:cs typeface="Calibri"/>
                    <a:sym typeface="Calibri"/>
                  </a:defRPr>
                </a:pPr>
                <a:r>
                  <a:t>STUDENTS</a:t>
                </a:r>
              </a:p>
            </p:txBody>
          </p:sp>
          <p:grpSp>
            <p:nvGrpSpPr>
              <p:cNvPr id="303" name="Google Shape;2422;p262"/>
              <p:cNvGrpSpPr/>
              <p:nvPr/>
            </p:nvGrpSpPr>
            <p:grpSpPr>
              <a:xfrm>
                <a:off x="0" y="9427"/>
                <a:ext cx="2012568" cy="2689609"/>
                <a:chOff x="0" y="9427"/>
                <a:chExt cx="2012567" cy="2689608"/>
              </a:xfrm>
            </p:grpSpPr>
            <p:pic>
              <p:nvPicPr>
                <p:cNvPr id="301" name="Google Shape;2423;p262" descr="Google Shape;2423;p262"/>
                <p:cNvPicPr>
                  <a:picLocks noChangeAspect="1"/>
                </p:cNvPicPr>
                <p:nvPr/>
              </p:nvPicPr>
              <p:blipFill>
                <a:blip r:embed="rId6">
                  <a:extLst/>
                </a:blip>
                <a:srcRect l="0" t="0" r="0" b="0"/>
                <a:stretch>
                  <a:fillRect/>
                </a:stretch>
              </p:blipFill>
              <p:spPr>
                <a:xfrm>
                  <a:off x="0" y="9427"/>
                  <a:ext cx="2012568" cy="2685821"/>
                </a:xfrm>
                <a:prstGeom prst="rect">
                  <a:avLst/>
                </a:prstGeom>
                <a:ln w="12700" cap="flat">
                  <a:noFill/>
                  <a:miter lim="400000"/>
                </a:ln>
                <a:effectLst/>
              </p:spPr>
            </p:pic>
            <p:sp>
              <p:nvSpPr>
                <p:cNvPr id="302" name="Google Shape;2424;p262"/>
                <p:cNvSpPr txBox="1"/>
                <p:nvPr/>
              </p:nvSpPr>
              <p:spPr>
                <a:xfrm>
                  <a:off x="45724" y="2277435"/>
                  <a:ext cx="1963514" cy="421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1100">
                      <a:solidFill>
                        <a:srgbClr val="FFFFFF"/>
                      </a:solidFill>
                      <a:latin typeface="Calibri"/>
                      <a:ea typeface="Calibri"/>
                      <a:cs typeface="Calibri"/>
                      <a:sym typeface="Calibri"/>
                    </a:defRPr>
                  </a:pPr>
                  <a:r>
                    <a:t>Darnell &amp; Traci Self</a:t>
                  </a:r>
                </a:p>
                <a:p>
                  <a:pPr>
                    <a:defRPr sz="1100">
                      <a:solidFill>
                        <a:srgbClr val="FFFFFF"/>
                      </a:solidFill>
                      <a:latin typeface="Calibri"/>
                      <a:ea typeface="Calibri"/>
                      <a:cs typeface="Calibri"/>
                      <a:sym typeface="Calibri"/>
                    </a:defRPr>
                  </a:pPr>
                  <a:r>
                    <a:t>RETAIL</a:t>
                  </a:r>
                </a:p>
              </p:txBody>
            </p:sp>
          </p:grpSp>
        </p:grpSp>
        <p:grpSp>
          <p:nvGrpSpPr>
            <p:cNvPr id="307" name="Google Shape;2425;p262"/>
            <p:cNvGrpSpPr/>
            <p:nvPr/>
          </p:nvGrpSpPr>
          <p:grpSpPr>
            <a:xfrm>
              <a:off x="0" y="16403"/>
              <a:ext cx="2163578" cy="2689316"/>
              <a:chOff x="0" y="0"/>
              <a:chExt cx="2163577" cy="2689314"/>
            </a:xfrm>
          </p:grpSpPr>
          <p:pic>
            <p:nvPicPr>
              <p:cNvPr id="305" name="Google Shape;2426;p262" descr="Google Shape;2426;p262"/>
              <p:cNvPicPr>
                <a:picLocks noChangeAspect="1"/>
              </p:cNvPicPr>
              <p:nvPr/>
            </p:nvPicPr>
            <p:blipFill>
              <a:blip r:embed="rId7">
                <a:extLst/>
              </a:blip>
              <a:stretch>
                <a:fillRect/>
              </a:stretch>
            </p:blipFill>
            <p:spPr>
              <a:xfrm>
                <a:off x="18444" y="0"/>
                <a:ext cx="2012569" cy="2678842"/>
              </a:xfrm>
              <a:prstGeom prst="rect">
                <a:avLst/>
              </a:prstGeom>
              <a:ln w="12700" cap="flat">
                <a:noFill/>
                <a:miter lim="400000"/>
              </a:ln>
              <a:effectLst/>
            </p:spPr>
          </p:pic>
          <p:sp>
            <p:nvSpPr>
              <p:cNvPr id="306" name="Google Shape;2427;p262"/>
              <p:cNvSpPr txBox="1"/>
              <p:nvPr/>
            </p:nvSpPr>
            <p:spPr>
              <a:xfrm>
                <a:off x="0" y="2267714"/>
                <a:ext cx="2163578" cy="421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1100">
                    <a:solidFill>
                      <a:srgbClr val="FFFFFF"/>
                    </a:solidFill>
                    <a:latin typeface="Calibri"/>
                    <a:ea typeface="Calibri"/>
                    <a:cs typeface="Calibri"/>
                    <a:sym typeface="Calibri"/>
                  </a:defRPr>
                </a:pPr>
                <a:r>
                  <a:t>Brian &amp; Melissa Carruthers</a:t>
                </a:r>
              </a:p>
              <a:p>
                <a:pPr>
                  <a:defRPr sz="1100">
                    <a:solidFill>
                      <a:srgbClr val="FFFFFF"/>
                    </a:solidFill>
                    <a:latin typeface="Calibri"/>
                    <a:ea typeface="Calibri"/>
                    <a:cs typeface="Calibri"/>
                    <a:sym typeface="Calibri"/>
                  </a:defRPr>
                </a:pPr>
                <a:r>
                  <a:t>REAL ESTATE</a:t>
                </a:r>
              </a:p>
            </p:txBody>
          </p:sp>
        </p:grpSp>
      </p:grpSp>
      <p:sp>
        <p:nvSpPr>
          <p:cNvPr id="309" name="Google Shape;2428;p262"/>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1" name="Title 1"/>
          <p:cNvSpPr txBox="1"/>
          <p:nvPr>
            <p:ph type="title"/>
          </p:nvPr>
        </p:nvSpPr>
        <p:spPr>
          <a:xfrm>
            <a:off x="3038724" y="724743"/>
            <a:ext cx="6487445" cy="940462"/>
          </a:xfrm>
          <a:prstGeom prst="rect">
            <a:avLst/>
          </a:prstGeom>
        </p:spPr>
        <p:txBody>
          <a:bodyPr anchor="t"/>
          <a:lstStyle>
            <a:lvl1pPr defTabSz="896111">
              <a:defRPr sz="3822">
                <a:solidFill>
                  <a:srgbClr val="C00000"/>
                </a:solidFill>
              </a:defRPr>
            </a:lvl1pPr>
          </a:lstStyle>
          <a:p>
            <a:pPr/>
            <a:r>
              <a:t>How to earn $1000 this week:</a:t>
            </a:r>
          </a:p>
        </p:txBody>
      </p:sp>
      <p:sp>
        <p:nvSpPr>
          <p:cNvPr id="312" name="Content Placeholder 2"/>
          <p:cNvSpPr txBox="1"/>
          <p:nvPr>
            <p:ph type="body" sz="half" idx="1"/>
          </p:nvPr>
        </p:nvSpPr>
        <p:spPr>
          <a:xfrm>
            <a:off x="2776870" y="1665204"/>
            <a:ext cx="6487446" cy="4367464"/>
          </a:xfrm>
          <a:prstGeom prst="rect">
            <a:avLst/>
          </a:prstGeom>
        </p:spPr>
        <p:txBody>
          <a:bodyPr/>
          <a:lstStyle/>
          <a:p>
            <a:pPr>
              <a:lnSpc>
                <a:spcPct val="100000"/>
              </a:lnSpc>
              <a:defRPr sz="2000"/>
            </a:pPr>
            <a:r>
              <a:t>(Assoc --&gt; Sr Assoc) Three $74.90 Legal / IDShield plans  + 1 Associate = $246 + FSQ bonus of $200 = </a:t>
            </a:r>
            <a:r>
              <a:rPr b="1"/>
              <a:t>$446</a:t>
            </a:r>
            <a:endParaRPr b="1"/>
          </a:p>
          <a:p>
            <a:pPr>
              <a:lnSpc>
                <a:spcPct val="100000"/>
              </a:lnSpc>
              <a:defRPr b="1" sz="2000"/>
            </a:pPr>
          </a:p>
          <a:p>
            <a:pPr>
              <a:lnSpc>
                <a:spcPct val="100000"/>
              </a:lnSpc>
              <a:defRPr sz="2000"/>
            </a:pPr>
            <a:r>
              <a:t>(Sr Assoc –&gt; MGR)  2 more Associates with $72.90 combos = $206 + ATM Bonus of $400 = </a:t>
            </a:r>
            <a:r>
              <a:rPr b="1"/>
              <a:t>$606</a:t>
            </a:r>
            <a:endParaRPr b="1"/>
          </a:p>
          <a:p>
            <a:pPr>
              <a:lnSpc>
                <a:spcPct val="100000"/>
              </a:lnSpc>
              <a:defRPr b="1" sz="2000"/>
            </a:pPr>
          </a:p>
          <a:p>
            <a:pPr>
              <a:lnSpc>
                <a:spcPct val="100000"/>
              </a:lnSpc>
              <a:defRPr b="1" sz="2000"/>
            </a:pPr>
            <a:r>
              <a:t>Total Income = $1052</a:t>
            </a:r>
          </a:p>
          <a:p>
            <a:pPr>
              <a:lnSpc>
                <a:spcPct val="100000"/>
              </a:lnSpc>
              <a:defRPr b="1" sz="2000"/>
            </a:pPr>
          </a:p>
          <a:p>
            <a:pPr>
              <a:lnSpc>
                <a:spcPct val="100000"/>
              </a:lnSpc>
              <a:defRPr sz="2000"/>
            </a:pPr>
            <a:r>
              <a:t>Basically Enroll 5 Customers w/ Combo Package and 3 of them as Associates</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8" presetID="22" grpId="1" fill="hold">
                                  <p:stCondLst>
                                    <p:cond delay="0"/>
                                  </p:stCondLst>
                                  <p:iterate type="el" backwards="0">
                                    <p:tmAbs val="0"/>
                                  </p:iterate>
                                  <p:childTnLst>
                                    <p:set>
                                      <p:cBhvr>
                                        <p:cTn id="6" fill="hold"/>
                                        <p:tgtEl>
                                          <p:spTgt spid="312">
                                            <p:bg/>
                                          </p:spTgt>
                                        </p:tgtEl>
                                        <p:attrNameLst>
                                          <p:attrName>style.visibility</p:attrName>
                                        </p:attrNameLst>
                                      </p:cBhvr>
                                      <p:to>
                                        <p:strVal val="visible"/>
                                      </p:to>
                                    </p:set>
                                    <p:animEffect filter="wipe(left)" transition="in">
                                      <p:cBhvr>
                                        <p:cTn id="7" dur="500"/>
                                        <p:tgtEl>
                                          <p:spTgt spid="312">
                                            <p:bg/>
                                          </p:spTgt>
                                        </p:tgtEl>
                                      </p:cBhvr>
                                    </p:animEffect>
                                  </p:childTnLst>
                                </p:cTn>
                              </p:par>
                              <p:par>
                                <p:cTn id="8" presetClass="entr" nodeType="withEffect" presetSubtype="8" presetID="22" grpId="1" fill="hold">
                                  <p:stCondLst>
                                    <p:cond delay="0"/>
                                  </p:stCondLst>
                                  <p:iterate type="el" backwards="0">
                                    <p:tmAbs val="0"/>
                                  </p:iterate>
                                  <p:childTnLst>
                                    <p:set>
                                      <p:cBhvr>
                                        <p:cTn id="9" fill="hold"/>
                                        <p:tgtEl>
                                          <p:spTgt spid="312">
                                            <p:txEl>
                                              <p:pRg st="0" end="0"/>
                                            </p:txEl>
                                          </p:spTgt>
                                        </p:tgtEl>
                                        <p:attrNameLst>
                                          <p:attrName>style.visibility</p:attrName>
                                        </p:attrNameLst>
                                      </p:cBhvr>
                                      <p:to>
                                        <p:strVal val="visible"/>
                                      </p:to>
                                    </p:set>
                                    <p:animEffect filter="wipe(left)" transition="in">
                                      <p:cBhvr>
                                        <p:cTn id="10" dur="500"/>
                                        <p:tgtEl>
                                          <p:spTgt spid="312">
                                            <p:txEl>
                                              <p:pRg st="0" end="0"/>
                                            </p:txEl>
                                          </p:spTgt>
                                        </p:tgtEl>
                                      </p:cBhvr>
                                    </p:animEffect>
                                  </p:childTnLst>
                                </p:cTn>
                              </p:par>
                            </p:childTnLst>
                          </p:cTn>
                        </p:par>
                        <p:par>
                          <p:cTn id="11" fill="hold">
                            <p:stCondLst>
                              <p:cond delay="500"/>
                            </p:stCondLst>
                            <p:childTnLst>
                              <p:par>
                                <p:cTn id="12" presetClass="entr" nodeType="afterEffect" presetSubtype="8" presetID="22" grpId="1" fill="hold">
                                  <p:stCondLst>
                                    <p:cond delay="0"/>
                                  </p:stCondLst>
                                  <p:iterate type="el" backwards="0">
                                    <p:tmAbs val="0"/>
                                  </p:iterate>
                                  <p:childTnLst>
                                    <p:set>
                                      <p:cBhvr>
                                        <p:cTn id="13" fill="hold"/>
                                        <p:tgtEl>
                                          <p:spTgt spid="312">
                                            <p:txEl>
                                              <p:pRg st="1" end="1"/>
                                            </p:txEl>
                                          </p:spTgt>
                                        </p:tgtEl>
                                        <p:attrNameLst>
                                          <p:attrName>style.visibility</p:attrName>
                                        </p:attrNameLst>
                                      </p:cBhvr>
                                      <p:to>
                                        <p:strVal val="visible"/>
                                      </p:to>
                                    </p:set>
                                    <p:animEffect filter="wipe(left)" transition="in">
                                      <p:cBhvr>
                                        <p:cTn id="14" dur="500"/>
                                        <p:tgtEl>
                                          <p:spTgt spid="312">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8" presetID="22" grpId="1" fill="hold">
                                  <p:stCondLst>
                                    <p:cond delay="0"/>
                                  </p:stCondLst>
                                  <p:iterate type="el" backwards="0">
                                    <p:tmAbs val="0"/>
                                  </p:iterate>
                                  <p:childTnLst>
                                    <p:set>
                                      <p:cBhvr>
                                        <p:cTn id="18" fill="hold"/>
                                        <p:tgtEl>
                                          <p:spTgt spid="312">
                                            <p:txEl>
                                              <p:pRg st="2" end="2"/>
                                            </p:txEl>
                                          </p:spTgt>
                                        </p:tgtEl>
                                        <p:attrNameLst>
                                          <p:attrName>style.visibility</p:attrName>
                                        </p:attrNameLst>
                                      </p:cBhvr>
                                      <p:to>
                                        <p:strVal val="visible"/>
                                      </p:to>
                                    </p:set>
                                    <p:animEffect filter="wipe(left)" transition="in">
                                      <p:cBhvr>
                                        <p:cTn id="19" dur="500"/>
                                        <p:tgtEl>
                                          <p:spTgt spid="312">
                                            <p:txEl>
                                              <p:pRg st="2" end="2"/>
                                            </p:txEl>
                                          </p:spTgt>
                                        </p:tgtEl>
                                      </p:cBhvr>
                                    </p:animEffect>
                                  </p:childTnLst>
                                </p:cTn>
                              </p:par>
                            </p:childTnLst>
                          </p:cTn>
                        </p:par>
                        <p:par>
                          <p:cTn id="20" fill="hold">
                            <p:stCondLst>
                              <p:cond delay="500"/>
                            </p:stCondLst>
                            <p:childTnLst>
                              <p:par>
                                <p:cTn id="21" presetClass="entr" nodeType="afterEffect" presetSubtype="8" presetID="22" grpId="1" fill="hold">
                                  <p:stCondLst>
                                    <p:cond delay="0"/>
                                  </p:stCondLst>
                                  <p:iterate type="el" backwards="0">
                                    <p:tmAbs val="0"/>
                                  </p:iterate>
                                  <p:childTnLst>
                                    <p:set>
                                      <p:cBhvr>
                                        <p:cTn id="22" fill="hold"/>
                                        <p:tgtEl>
                                          <p:spTgt spid="312">
                                            <p:txEl>
                                              <p:pRg st="3" end="3"/>
                                            </p:txEl>
                                          </p:spTgt>
                                        </p:tgtEl>
                                        <p:attrNameLst>
                                          <p:attrName>style.visibility</p:attrName>
                                        </p:attrNameLst>
                                      </p:cBhvr>
                                      <p:to>
                                        <p:strVal val="visible"/>
                                      </p:to>
                                    </p:set>
                                    <p:animEffect filter="wipe(left)" transition="in">
                                      <p:cBhvr>
                                        <p:cTn id="23" dur="500"/>
                                        <p:tgtEl>
                                          <p:spTgt spid="312">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Class="entr" nodeType="clickEffect" presetSubtype="8" presetID="22" grpId="1" fill="hold">
                                  <p:stCondLst>
                                    <p:cond delay="0"/>
                                  </p:stCondLst>
                                  <p:iterate type="el" backwards="0">
                                    <p:tmAbs val="0"/>
                                  </p:iterate>
                                  <p:childTnLst>
                                    <p:set>
                                      <p:cBhvr>
                                        <p:cTn id="27" fill="hold"/>
                                        <p:tgtEl>
                                          <p:spTgt spid="312">
                                            <p:txEl>
                                              <p:pRg st="4" end="4"/>
                                            </p:txEl>
                                          </p:spTgt>
                                        </p:tgtEl>
                                        <p:attrNameLst>
                                          <p:attrName>style.visibility</p:attrName>
                                        </p:attrNameLst>
                                      </p:cBhvr>
                                      <p:to>
                                        <p:strVal val="visible"/>
                                      </p:to>
                                    </p:set>
                                    <p:animEffect filter="wipe(left)" transition="in">
                                      <p:cBhvr>
                                        <p:cTn id="28" dur="500"/>
                                        <p:tgtEl>
                                          <p:spTgt spid="312">
                                            <p:txEl>
                                              <p:pRg st="4" end="4"/>
                                            </p:txEl>
                                          </p:spTgt>
                                        </p:tgtEl>
                                      </p:cBhvr>
                                    </p:animEffect>
                                  </p:childTnLst>
                                </p:cTn>
                              </p:par>
                            </p:childTnLst>
                          </p:cTn>
                        </p:par>
                        <p:par>
                          <p:cTn id="29" fill="hold">
                            <p:stCondLst>
                              <p:cond delay="500"/>
                            </p:stCondLst>
                            <p:childTnLst>
                              <p:par>
                                <p:cTn id="30" presetClass="entr" nodeType="afterEffect" presetSubtype="8" presetID="22" grpId="1" fill="hold">
                                  <p:stCondLst>
                                    <p:cond delay="0"/>
                                  </p:stCondLst>
                                  <p:iterate type="el" backwards="0">
                                    <p:tmAbs val="0"/>
                                  </p:iterate>
                                  <p:childTnLst>
                                    <p:set>
                                      <p:cBhvr>
                                        <p:cTn id="31" fill="hold"/>
                                        <p:tgtEl>
                                          <p:spTgt spid="312">
                                            <p:txEl>
                                              <p:pRg st="5" end="5"/>
                                            </p:txEl>
                                          </p:spTgt>
                                        </p:tgtEl>
                                        <p:attrNameLst>
                                          <p:attrName>style.visibility</p:attrName>
                                        </p:attrNameLst>
                                      </p:cBhvr>
                                      <p:to>
                                        <p:strVal val="visible"/>
                                      </p:to>
                                    </p:set>
                                    <p:animEffect filter="wipe(left)" transition="in">
                                      <p:cBhvr>
                                        <p:cTn id="32" dur="500"/>
                                        <p:tgtEl>
                                          <p:spTgt spid="31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Class="entr" nodeType="clickEffect" presetSubtype="8" presetID="22" grpId="1" fill="hold">
                                  <p:stCondLst>
                                    <p:cond delay="0"/>
                                  </p:stCondLst>
                                  <p:iterate type="el" backwards="0">
                                    <p:tmAbs val="0"/>
                                  </p:iterate>
                                  <p:childTnLst>
                                    <p:set>
                                      <p:cBhvr>
                                        <p:cTn id="36" fill="hold"/>
                                        <p:tgtEl>
                                          <p:spTgt spid="312">
                                            <p:txEl>
                                              <p:pRg st="6" end="6"/>
                                            </p:txEl>
                                          </p:spTgt>
                                        </p:tgtEl>
                                        <p:attrNameLst>
                                          <p:attrName>style.visibility</p:attrName>
                                        </p:attrNameLst>
                                      </p:cBhvr>
                                      <p:to>
                                        <p:strVal val="visible"/>
                                      </p:to>
                                    </p:set>
                                    <p:animEffect filter="wipe(left)" transition="in">
                                      <p:cBhvr>
                                        <p:cTn id="37" dur="500"/>
                                        <p:tgtEl>
                                          <p:spTgt spid="312">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1" animBg="1" rev="0" advAuto="0" spid="312" grpId="1"/>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314" name="Google Shape;2444;p264"/>
          <p:cNvSpPr txBox="1"/>
          <p:nvPr/>
        </p:nvSpPr>
        <p:spPr>
          <a:xfrm>
            <a:off x="622793" y="988446"/>
            <a:ext cx="10946450" cy="4724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gn="ctr">
              <a:lnSpc>
                <a:spcPct val="90000"/>
              </a:lnSpc>
              <a:defRPr sz="2500">
                <a:solidFill>
                  <a:srgbClr val="262626"/>
                </a:solidFill>
                <a:latin typeface="Inter Bold"/>
                <a:ea typeface="Inter Bold"/>
                <a:cs typeface="Inter Bold"/>
                <a:sym typeface="Inter Bold"/>
              </a:defRPr>
            </a:lvl1pPr>
          </a:lstStyle>
          <a:p>
            <a:pPr/>
            <a:r>
              <a:t>Commissions (Based on $39.95 Preferred Legal + $34.95 IDShield)</a:t>
            </a:r>
          </a:p>
        </p:txBody>
      </p:sp>
      <p:grpSp>
        <p:nvGrpSpPr>
          <p:cNvPr id="339" name="Google Shape;2445;p264"/>
          <p:cNvGrpSpPr/>
          <p:nvPr/>
        </p:nvGrpSpPr>
        <p:grpSpPr>
          <a:xfrm>
            <a:off x="5305461" y="1712688"/>
            <a:ext cx="2228302" cy="3921968"/>
            <a:chOff x="0" y="0"/>
            <a:chExt cx="2228301" cy="3921965"/>
          </a:xfrm>
        </p:grpSpPr>
        <p:grpSp>
          <p:nvGrpSpPr>
            <p:cNvPr id="317" name="Google Shape;2446;p264"/>
            <p:cNvGrpSpPr/>
            <p:nvPr/>
          </p:nvGrpSpPr>
          <p:grpSpPr>
            <a:xfrm>
              <a:off x="-1" y="-1"/>
              <a:ext cx="2228303" cy="606186"/>
              <a:chOff x="0" y="0"/>
              <a:chExt cx="2228301" cy="606184"/>
            </a:xfrm>
          </p:grpSpPr>
          <p:sp>
            <p:nvSpPr>
              <p:cNvPr id="315" name="Rectangle"/>
              <p:cNvSpPr/>
              <p:nvPr/>
            </p:nvSpPr>
            <p:spPr>
              <a:xfrm>
                <a:off x="-1" y="-1"/>
                <a:ext cx="2228303" cy="606186"/>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p>
            </p:txBody>
          </p:sp>
          <p:sp>
            <p:nvSpPr>
              <p:cNvPr id="316" name="Personal Income"/>
              <p:cNvSpPr txBox="1"/>
              <p:nvPr/>
            </p:nvSpPr>
            <p:spPr>
              <a:xfrm>
                <a:off x="45724" y="124041"/>
                <a:ext cx="2136852" cy="358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Inter Bold"/>
                    <a:ea typeface="Inter Bold"/>
                    <a:cs typeface="Inter Bold"/>
                    <a:sym typeface="Inter Bold"/>
                  </a:defRPr>
                </a:lvl1pPr>
              </a:lstStyle>
              <a:p>
                <a:pPr/>
                <a:r>
                  <a:t>Personal Income</a:t>
                </a:r>
              </a:p>
            </p:txBody>
          </p:sp>
        </p:grpSp>
        <p:grpSp>
          <p:nvGrpSpPr>
            <p:cNvPr id="320" name="Google Shape;2447;p264"/>
            <p:cNvGrpSpPr/>
            <p:nvPr/>
          </p:nvGrpSpPr>
          <p:grpSpPr>
            <a:xfrm>
              <a:off x="-1" y="699093"/>
              <a:ext cx="2228303" cy="380802"/>
              <a:chOff x="0" y="0"/>
              <a:chExt cx="2228301" cy="380801"/>
            </a:xfrm>
          </p:grpSpPr>
          <p:sp>
            <p:nvSpPr>
              <p:cNvPr id="318"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19" name="$427"/>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$427</a:t>
                </a:r>
              </a:p>
            </p:txBody>
          </p:sp>
        </p:grpSp>
        <p:grpSp>
          <p:nvGrpSpPr>
            <p:cNvPr id="323" name="Google Shape;2448;p264"/>
            <p:cNvGrpSpPr/>
            <p:nvPr/>
          </p:nvGrpSpPr>
          <p:grpSpPr>
            <a:xfrm>
              <a:off x="-1" y="1172772"/>
              <a:ext cx="2228303" cy="380802"/>
              <a:chOff x="0" y="0"/>
              <a:chExt cx="2228301" cy="380801"/>
            </a:xfrm>
          </p:grpSpPr>
          <p:sp>
            <p:nvSpPr>
              <p:cNvPr id="321"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22" name="$340"/>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$340</a:t>
                </a:r>
              </a:p>
            </p:txBody>
          </p:sp>
        </p:grpSp>
        <p:grpSp>
          <p:nvGrpSpPr>
            <p:cNvPr id="326" name="Google Shape;2449;p264"/>
            <p:cNvGrpSpPr/>
            <p:nvPr/>
          </p:nvGrpSpPr>
          <p:grpSpPr>
            <a:xfrm>
              <a:off x="-1" y="1646450"/>
              <a:ext cx="2228303" cy="380802"/>
              <a:chOff x="0" y="0"/>
              <a:chExt cx="2228301" cy="380801"/>
            </a:xfrm>
          </p:grpSpPr>
          <p:sp>
            <p:nvSpPr>
              <p:cNvPr id="324"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25" name="$253"/>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$253</a:t>
                </a:r>
              </a:p>
            </p:txBody>
          </p:sp>
        </p:grpSp>
        <p:grpSp>
          <p:nvGrpSpPr>
            <p:cNvPr id="329" name="Google Shape;2450;p264"/>
            <p:cNvGrpSpPr/>
            <p:nvPr/>
          </p:nvGrpSpPr>
          <p:grpSpPr>
            <a:xfrm>
              <a:off x="-1" y="2120129"/>
              <a:ext cx="2228303" cy="380802"/>
              <a:chOff x="0" y="0"/>
              <a:chExt cx="2228301" cy="380801"/>
            </a:xfrm>
          </p:grpSpPr>
          <p:sp>
            <p:nvSpPr>
              <p:cNvPr id="327"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28" name="$183"/>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$183</a:t>
                </a:r>
              </a:p>
            </p:txBody>
          </p:sp>
        </p:grpSp>
        <p:grpSp>
          <p:nvGrpSpPr>
            <p:cNvPr id="332" name="Google Shape;2451;p264"/>
            <p:cNvGrpSpPr/>
            <p:nvPr/>
          </p:nvGrpSpPr>
          <p:grpSpPr>
            <a:xfrm>
              <a:off x="-1" y="2593807"/>
              <a:ext cx="2228303" cy="380802"/>
              <a:chOff x="0" y="0"/>
              <a:chExt cx="2228301" cy="380801"/>
            </a:xfrm>
          </p:grpSpPr>
          <p:sp>
            <p:nvSpPr>
              <p:cNvPr id="330"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31" name="$136"/>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$136</a:t>
                </a:r>
              </a:p>
            </p:txBody>
          </p:sp>
        </p:grpSp>
        <p:grpSp>
          <p:nvGrpSpPr>
            <p:cNvPr id="335" name="Google Shape;2452;p264"/>
            <p:cNvGrpSpPr/>
            <p:nvPr/>
          </p:nvGrpSpPr>
          <p:grpSpPr>
            <a:xfrm>
              <a:off x="-1" y="3067486"/>
              <a:ext cx="2228303" cy="380802"/>
              <a:chOff x="0" y="0"/>
              <a:chExt cx="2228301" cy="380801"/>
            </a:xfrm>
          </p:grpSpPr>
          <p:sp>
            <p:nvSpPr>
              <p:cNvPr id="333"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34" name="$103"/>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$103</a:t>
                </a:r>
              </a:p>
            </p:txBody>
          </p:sp>
        </p:grpSp>
        <p:grpSp>
          <p:nvGrpSpPr>
            <p:cNvPr id="338" name="Google Shape;2453;p264"/>
            <p:cNvGrpSpPr/>
            <p:nvPr/>
          </p:nvGrpSpPr>
          <p:grpSpPr>
            <a:xfrm>
              <a:off x="-1" y="3541164"/>
              <a:ext cx="2228303" cy="380802"/>
              <a:chOff x="0" y="0"/>
              <a:chExt cx="2228301" cy="380801"/>
            </a:xfrm>
          </p:grpSpPr>
          <p:sp>
            <p:nvSpPr>
              <p:cNvPr id="336" name="Rectangle"/>
              <p:cNvSpPr/>
              <p:nvPr/>
            </p:nvSpPr>
            <p:spPr>
              <a:xfrm>
                <a:off x="-1" y="-1"/>
                <a:ext cx="2228303"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37" name="$82"/>
              <p:cNvSpPr txBox="1"/>
              <p:nvPr/>
            </p:nvSpPr>
            <p:spPr>
              <a:xfrm>
                <a:off x="50487" y="17700"/>
                <a:ext cx="212732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$82</a:t>
                </a:r>
              </a:p>
            </p:txBody>
          </p:sp>
        </p:grpSp>
      </p:grpSp>
      <p:grpSp>
        <p:nvGrpSpPr>
          <p:cNvPr id="361" name="Google Shape;2454;p264"/>
          <p:cNvGrpSpPr/>
          <p:nvPr/>
        </p:nvGrpSpPr>
        <p:grpSpPr>
          <a:xfrm>
            <a:off x="7635832" y="1712664"/>
            <a:ext cx="2228232" cy="3448110"/>
            <a:chOff x="0" y="0"/>
            <a:chExt cx="2228231" cy="3448108"/>
          </a:xfrm>
        </p:grpSpPr>
        <p:grpSp>
          <p:nvGrpSpPr>
            <p:cNvPr id="342" name="Google Shape;2455;p264"/>
            <p:cNvGrpSpPr/>
            <p:nvPr/>
          </p:nvGrpSpPr>
          <p:grpSpPr>
            <a:xfrm>
              <a:off x="0" y="-1"/>
              <a:ext cx="2216231" cy="606178"/>
              <a:chOff x="0" y="0"/>
              <a:chExt cx="2216230" cy="606177"/>
            </a:xfrm>
          </p:grpSpPr>
          <p:sp>
            <p:nvSpPr>
              <p:cNvPr id="340" name="Rectangle"/>
              <p:cNvSpPr/>
              <p:nvPr/>
            </p:nvSpPr>
            <p:spPr>
              <a:xfrm>
                <a:off x="0" y="-1"/>
                <a:ext cx="2216231" cy="606179"/>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p>
            </p:txBody>
          </p:sp>
          <p:sp>
            <p:nvSpPr>
              <p:cNvPr id="341" name="Team Override"/>
              <p:cNvSpPr txBox="1"/>
              <p:nvPr/>
            </p:nvSpPr>
            <p:spPr>
              <a:xfrm>
                <a:off x="45725" y="124038"/>
                <a:ext cx="2124781" cy="358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Inter Bold"/>
                    <a:ea typeface="Inter Bold"/>
                    <a:cs typeface="Inter Bold"/>
                    <a:sym typeface="Inter Bold"/>
                  </a:defRPr>
                </a:lvl1pPr>
              </a:lstStyle>
              <a:p>
                <a:pPr/>
                <a:r>
                  <a:t>Team Override</a:t>
                </a:r>
              </a:p>
            </p:txBody>
          </p:sp>
        </p:grpSp>
        <p:grpSp>
          <p:nvGrpSpPr>
            <p:cNvPr id="345" name="Google Shape;2456;p264"/>
            <p:cNvGrpSpPr/>
            <p:nvPr/>
          </p:nvGrpSpPr>
          <p:grpSpPr>
            <a:xfrm>
              <a:off x="0" y="698929"/>
              <a:ext cx="2216231" cy="378542"/>
              <a:chOff x="0" y="0"/>
              <a:chExt cx="2216230" cy="378541"/>
            </a:xfrm>
          </p:grpSpPr>
          <p:sp>
            <p:nvSpPr>
              <p:cNvPr id="343" name="Rectangle"/>
              <p:cNvSpPr/>
              <p:nvPr/>
            </p:nvSpPr>
            <p:spPr>
              <a:xfrm>
                <a:off x="0" y="-1"/>
                <a:ext cx="2216231" cy="37854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44" name="$87 +"/>
              <p:cNvSpPr txBox="1"/>
              <p:nvPr/>
            </p:nvSpPr>
            <p:spPr>
              <a:xfrm>
                <a:off x="50487" y="16570"/>
                <a:ext cx="211525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$87 +</a:t>
                </a:r>
              </a:p>
            </p:txBody>
          </p:sp>
        </p:grpSp>
        <p:grpSp>
          <p:nvGrpSpPr>
            <p:cNvPr id="348" name="Google Shape;2457;p264"/>
            <p:cNvGrpSpPr/>
            <p:nvPr/>
          </p:nvGrpSpPr>
          <p:grpSpPr>
            <a:xfrm>
              <a:off x="12000" y="1170190"/>
              <a:ext cx="2216232" cy="378542"/>
              <a:chOff x="0" y="0"/>
              <a:chExt cx="2216230" cy="378541"/>
            </a:xfrm>
          </p:grpSpPr>
          <p:sp>
            <p:nvSpPr>
              <p:cNvPr id="346" name="Rectangle"/>
              <p:cNvSpPr/>
              <p:nvPr/>
            </p:nvSpPr>
            <p:spPr>
              <a:xfrm>
                <a:off x="0" y="-1"/>
                <a:ext cx="2216231" cy="37854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47" name="$87 +"/>
              <p:cNvSpPr txBox="1"/>
              <p:nvPr/>
            </p:nvSpPr>
            <p:spPr>
              <a:xfrm>
                <a:off x="50487" y="16570"/>
                <a:ext cx="211525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$87 +</a:t>
                </a:r>
              </a:p>
            </p:txBody>
          </p:sp>
        </p:grpSp>
        <p:grpSp>
          <p:nvGrpSpPr>
            <p:cNvPr id="351" name="Google Shape;2458;p264"/>
            <p:cNvGrpSpPr/>
            <p:nvPr/>
          </p:nvGrpSpPr>
          <p:grpSpPr>
            <a:xfrm>
              <a:off x="12000" y="1645565"/>
              <a:ext cx="2216232" cy="378542"/>
              <a:chOff x="0" y="0"/>
              <a:chExt cx="2216230" cy="378541"/>
            </a:xfrm>
          </p:grpSpPr>
          <p:sp>
            <p:nvSpPr>
              <p:cNvPr id="349" name="Rectangle"/>
              <p:cNvSpPr/>
              <p:nvPr/>
            </p:nvSpPr>
            <p:spPr>
              <a:xfrm>
                <a:off x="0" y="-1"/>
                <a:ext cx="2216231" cy="37854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50" name="$70 +"/>
              <p:cNvSpPr txBox="1"/>
              <p:nvPr/>
            </p:nvSpPr>
            <p:spPr>
              <a:xfrm>
                <a:off x="50487" y="16570"/>
                <a:ext cx="211525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$70 +</a:t>
                </a:r>
              </a:p>
            </p:txBody>
          </p:sp>
        </p:grpSp>
        <p:grpSp>
          <p:nvGrpSpPr>
            <p:cNvPr id="354" name="Google Shape;2459;p264"/>
            <p:cNvGrpSpPr/>
            <p:nvPr/>
          </p:nvGrpSpPr>
          <p:grpSpPr>
            <a:xfrm>
              <a:off x="0" y="2121048"/>
              <a:ext cx="2216231" cy="378542"/>
              <a:chOff x="0" y="0"/>
              <a:chExt cx="2216230" cy="378541"/>
            </a:xfrm>
          </p:grpSpPr>
          <p:sp>
            <p:nvSpPr>
              <p:cNvPr id="352" name="Rectangle"/>
              <p:cNvSpPr/>
              <p:nvPr/>
            </p:nvSpPr>
            <p:spPr>
              <a:xfrm>
                <a:off x="0" y="-1"/>
                <a:ext cx="2216231" cy="37854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53" name="$47 +"/>
              <p:cNvSpPr txBox="1"/>
              <p:nvPr/>
            </p:nvSpPr>
            <p:spPr>
              <a:xfrm>
                <a:off x="50487" y="16570"/>
                <a:ext cx="211525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$47 +</a:t>
                </a:r>
              </a:p>
            </p:txBody>
          </p:sp>
        </p:grpSp>
        <p:grpSp>
          <p:nvGrpSpPr>
            <p:cNvPr id="357" name="Google Shape;2460;p264"/>
            <p:cNvGrpSpPr/>
            <p:nvPr/>
          </p:nvGrpSpPr>
          <p:grpSpPr>
            <a:xfrm>
              <a:off x="0" y="2592312"/>
              <a:ext cx="2216231" cy="382236"/>
              <a:chOff x="0" y="0"/>
              <a:chExt cx="2216230" cy="382235"/>
            </a:xfrm>
          </p:grpSpPr>
          <p:sp>
            <p:nvSpPr>
              <p:cNvPr id="355" name="Rectangle"/>
              <p:cNvSpPr/>
              <p:nvPr/>
            </p:nvSpPr>
            <p:spPr>
              <a:xfrm>
                <a:off x="0" y="-1"/>
                <a:ext cx="2216231" cy="382237"/>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56" name="$33 +"/>
              <p:cNvSpPr txBox="1"/>
              <p:nvPr/>
            </p:nvSpPr>
            <p:spPr>
              <a:xfrm>
                <a:off x="50487" y="18417"/>
                <a:ext cx="2115257"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$33 +</a:t>
                </a:r>
              </a:p>
            </p:txBody>
          </p:sp>
        </p:grpSp>
        <p:grpSp>
          <p:nvGrpSpPr>
            <p:cNvPr id="360" name="Google Shape;2461;p264"/>
            <p:cNvGrpSpPr/>
            <p:nvPr/>
          </p:nvGrpSpPr>
          <p:grpSpPr>
            <a:xfrm>
              <a:off x="0" y="3067294"/>
              <a:ext cx="2216231" cy="380815"/>
              <a:chOff x="0" y="0"/>
              <a:chExt cx="2216230" cy="380814"/>
            </a:xfrm>
          </p:grpSpPr>
          <p:sp>
            <p:nvSpPr>
              <p:cNvPr id="358" name="Rectangle"/>
              <p:cNvSpPr/>
              <p:nvPr/>
            </p:nvSpPr>
            <p:spPr>
              <a:xfrm>
                <a:off x="0" y="-1"/>
                <a:ext cx="2216231" cy="380816"/>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59" name="$21"/>
              <p:cNvSpPr txBox="1"/>
              <p:nvPr/>
            </p:nvSpPr>
            <p:spPr>
              <a:xfrm>
                <a:off x="50487" y="17707"/>
                <a:ext cx="2115257" cy="345400"/>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$21</a:t>
                </a:r>
              </a:p>
            </p:txBody>
          </p:sp>
        </p:grpSp>
      </p:grpSp>
      <p:grpSp>
        <p:nvGrpSpPr>
          <p:cNvPr id="386" name="Google Shape;2462;p264"/>
          <p:cNvGrpSpPr/>
          <p:nvPr/>
        </p:nvGrpSpPr>
        <p:grpSpPr>
          <a:xfrm>
            <a:off x="2974968" y="1712688"/>
            <a:ext cx="2228458" cy="3921968"/>
            <a:chOff x="0" y="0"/>
            <a:chExt cx="2228456" cy="3921965"/>
          </a:xfrm>
        </p:grpSpPr>
        <p:grpSp>
          <p:nvGrpSpPr>
            <p:cNvPr id="364" name="Google Shape;2463;p264"/>
            <p:cNvGrpSpPr/>
            <p:nvPr/>
          </p:nvGrpSpPr>
          <p:grpSpPr>
            <a:xfrm>
              <a:off x="-1" y="699093"/>
              <a:ext cx="2228458" cy="380802"/>
              <a:chOff x="0" y="0"/>
              <a:chExt cx="2228456" cy="380801"/>
            </a:xfrm>
          </p:grpSpPr>
          <p:sp>
            <p:nvSpPr>
              <p:cNvPr id="362"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63" name="Executive Director*"/>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363636"/>
                    </a:solidFill>
                    <a:latin typeface="Inter Regular"/>
                    <a:ea typeface="Inter Regular"/>
                    <a:cs typeface="Inter Regular"/>
                    <a:sym typeface="Inter Regular"/>
                  </a:defRPr>
                </a:pPr>
                <a:r>
                  <a:t>Executive Director</a:t>
                </a:r>
                <a:r>
                  <a:rPr baseline="30000"/>
                  <a:t>*</a:t>
                </a:r>
              </a:p>
            </p:txBody>
          </p:sp>
        </p:grpSp>
        <p:grpSp>
          <p:nvGrpSpPr>
            <p:cNvPr id="367" name="Google Shape;2464;p264"/>
            <p:cNvGrpSpPr/>
            <p:nvPr/>
          </p:nvGrpSpPr>
          <p:grpSpPr>
            <a:xfrm>
              <a:off x="-1" y="1172772"/>
              <a:ext cx="2228458" cy="380802"/>
              <a:chOff x="0" y="0"/>
              <a:chExt cx="2228456" cy="380801"/>
            </a:xfrm>
          </p:grpSpPr>
          <p:sp>
            <p:nvSpPr>
              <p:cNvPr id="365"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66" name="Senior Director*"/>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363636"/>
                    </a:solidFill>
                    <a:latin typeface="Inter Regular"/>
                    <a:ea typeface="Inter Regular"/>
                    <a:cs typeface="Inter Regular"/>
                    <a:sym typeface="Inter Regular"/>
                  </a:defRPr>
                </a:pPr>
                <a:r>
                  <a:t>Senior Director</a:t>
                </a:r>
                <a:r>
                  <a:rPr baseline="30000"/>
                  <a:t>*</a:t>
                </a:r>
              </a:p>
            </p:txBody>
          </p:sp>
        </p:grpSp>
        <p:grpSp>
          <p:nvGrpSpPr>
            <p:cNvPr id="370" name="Google Shape;2465;p264"/>
            <p:cNvGrpSpPr/>
            <p:nvPr/>
          </p:nvGrpSpPr>
          <p:grpSpPr>
            <a:xfrm>
              <a:off x="-1" y="1646450"/>
              <a:ext cx="2228458" cy="380802"/>
              <a:chOff x="0" y="0"/>
              <a:chExt cx="2228456" cy="380801"/>
            </a:xfrm>
          </p:grpSpPr>
          <p:sp>
            <p:nvSpPr>
              <p:cNvPr id="368"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69" name="Director"/>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Director</a:t>
                </a:r>
              </a:p>
            </p:txBody>
          </p:sp>
        </p:grpSp>
        <p:grpSp>
          <p:nvGrpSpPr>
            <p:cNvPr id="373" name="Google Shape;2466;p264"/>
            <p:cNvGrpSpPr/>
            <p:nvPr/>
          </p:nvGrpSpPr>
          <p:grpSpPr>
            <a:xfrm>
              <a:off x="-1" y="2120129"/>
              <a:ext cx="2228458" cy="380802"/>
              <a:chOff x="0" y="0"/>
              <a:chExt cx="2228456" cy="380801"/>
            </a:xfrm>
          </p:grpSpPr>
          <p:sp>
            <p:nvSpPr>
              <p:cNvPr id="371"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72" name="Senior Manager"/>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Senior Manager</a:t>
                </a:r>
              </a:p>
            </p:txBody>
          </p:sp>
        </p:grpSp>
        <p:grpSp>
          <p:nvGrpSpPr>
            <p:cNvPr id="376" name="Google Shape;2467;p264"/>
            <p:cNvGrpSpPr/>
            <p:nvPr/>
          </p:nvGrpSpPr>
          <p:grpSpPr>
            <a:xfrm>
              <a:off x="-1" y="2593807"/>
              <a:ext cx="2228458" cy="380802"/>
              <a:chOff x="0" y="0"/>
              <a:chExt cx="2228456" cy="380801"/>
            </a:xfrm>
          </p:grpSpPr>
          <p:sp>
            <p:nvSpPr>
              <p:cNvPr id="374"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sz="1400">
                    <a:solidFill>
                      <a:srgbClr val="363636"/>
                    </a:solidFill>
                    <a:latin typeface="Inter Regular"/>
                    <a:ea typeface="Inter Regular"/>
                    <a:cs typeface="Inter Regular"/>
                    <a:sym typeface="Inter Regular"/>
                  </a:defRPr>
                </a:pPr>
              </a:p>
            </p:txBody>
          </p:sp>
          <p:sp>
            <p:nvSpPr>
              <p:cNvPr id="375" name="Manager"/>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Manager</a:t>
                </a:r>
              </a:p>
            </p:txBody>
          </p:sp>
        </p:grpSp>
        <p:grpSp>
          <p:nvGrpSpPr>
            <p:cNvPr id="379" name="Google Shape;2468;p264"/>
            <p:cNvGrpSpPr/>
            <p:nvPr/>
          </p:nvGrpSpPr>
          <p:grpSpPr>
            <a:xfrm>
              <a:off x="-1" y="3067486"/>
              <a:ext cx="2228458" cy="380802"/>
              <a:chOff x="0" y="0"/>
              <a:chExt cx="2228456" cy="380801"/>
            </a:xfrm>
          </p:grpSpPr>
          <p:sp>
            <p:nvSpPr>
              <p:cNvPr id="377"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78" name="Senior Associate"/>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Senior Associate</a:t>
                </a:r>
              </a:p>
            </p:txBody>
          </p:sp>
        </p:grpSp>
        <p:grpSp>
          <p:nvGrpSpPr>
            <p:cNvPr id="382" name="Google Shape;2469;p264"/>
            <p:cNvGrpSpPr/>
            <p:nvPr/>
          </p:nvGrpSpPr>
          <p:grpSpPr>
            <a:xfrm>
              <a:off x="-1" y="3541164"/>
              <a:ext cx="2228458" cy="380802"/>
              <a:chOff x="0" y="0"/>
              <a:chExt cx="2228456" cy="380801"/>
            </a:xfrm>
          </p:grpSpPr>
          <p:sp>
            <p:nvSpPr>
              <p:cNvPr id="380" name="Rectangle"/>
              <p:cNvSpPr/>
              <p:nvPr/>
            </p:nvSpPr>
            <p:spPr>
              <a:xfrm>
                <a:off x="-1" y="-1"/>
                <a:ext cx="2228458" cy="380803"/>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81" name="Associate"/>
              <p:cNvSpPr txBox="1"/>
              <p:nvPr/>
            </p:nvSpPr>
            <p:spPr>
              <a:xfrm>
                <a:off x="50487" y="17700"/>
                <a:ext cx="2127482"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Inter Regular"/>
                    <a:ea typeface="Inter Regular"/>
                    <a:cs typeface="Inter Regular"/>
                    <a:sym typeface="Inter Regular"/>
                  </a:defRPr>
                </a:lvl1pPr>
              </a:lstStyle>
              <a:p>
                <a:pPr/>
                <a:r>
                  <a:t>Associate</a:t>
                </a:r>
              </a:p>
            </p:txBody>
          </p:sp>
        </p:grpSp>
        <p:grpSp>
          <p:nvGrpSpPr>
            <p:cNvPr id="385" name="Google Shape;2470;p264"/>
            <p:cNvGrpSpPr/>
            <p:nvPr/>
          </p:nvGrpSpPr>
          <p:grpSpPr>
            <a:xfrm>
              <a:off x="-1" y="-1"/>
              <a:ext cx="2228458" cy="606186"/>
              <a:chOff x="0" y="0"/>
              <a:chExt cx="2228456" cy="606184"/>
            </a:xfrm>
          </p:grpSpPr>
          <p:sp>
            <p:nvSpPr>
              <p:cNvPr id="383" name="Rectangle"/>
              <p:cNvSpPr/>
              <p:nvPr/>
            </p:nvSpPr>
            <p:spPr>
              <a:xfrm>
                <a:off x="-1" y="-1"/>
                <a:ext cx="2228458" cy="606186"/>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p>
            </p:txBody>
          </p:sp>
          <p:sp>
            <p:nvSpPr>
              <p:cNvPr id="384" name="Your Level"/>
              <p:cNvSpPr txBox="1"/>
              <p:nvPr/>
            </p:nvSpPr>
            <p:spPr>
              <a:xfrm>
                <a:off x="45724" y="124041"/>
                <a:ext cx="2137007" cy="358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Inter Bold"/>
                    <a:ea typeface="Inter Bold"/>
                    <a:cs typeface="Inter Bold"/>
                    <a:sym typeface="Inter Bold"/>
                  </a:defRPr>
                </a:lvl1pPr>
              </a:lstStyle>
              <a:p>
                <a:pPr/>
                <a:r>
                  <a:t>Your Level </a:t>
                </a:r>
              </a:p>
            </p:txBody>
          </p:sp>
        </p:grpSp>
      </p:grpSp>
      <p:grpSp>
        <p:nvGrpSpPr>
          <p:cNvPr id="389" name="Google Shape;2471;p264"/>
          <p:cNvGrpSpPr/>
          <p:nvPr/>
        </p:nvGrpSpPr>
        <p:grpSpPr>
          <a:xfrm>
            <a:off x="10002184" y="2601505"/>
            <a:ext cx="1691174" cy="2353671"/>
            <a:chOff x="0" y="0"/>
            <a:chExt cx="1691172" cy="2353670"/>
          </a:xfrm>
        </p:grpSpPr>
        <p:sp>
          <p:nvSpPr>
            <p:cNvPr id="387" name="Google Shape;2472;p264"/>
            <p:cNvSpPr/>
            <p:nvPr/>
          </p:nvSpPr>
          <p:spPr>
            <a:xfrm>
              <a:off x="0" y="0"/>
              <a:ext cx="203296" cy="235367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965" y="0"/>
                    <a:pt x="10800" y="70"/>
                    <a:pt x="10800" y="155"/>
                  </a:cubicBezTo>
                  <a:lnTo>
                    <a:pt x="10800" y="10645"/>
                  </a:lnTo>
                  <a:cubicBezTo>
                    <a:pt x="10800" y="10730"/>
                    <a:pt x="15635" y="10800"/>
                    <a:pt x="21600" y="10800"/>
                  </a:cubicBezTo>
                  <a:cubicBezTo>
                    <a:pt x="15635" y="10800"/>
                    <a:pt x="10800" y="10870"/>
                    <a:pt x="10800" y="10955"/>
                  </a:cubicBezTo>
                  <a:lnTo>
                    <a:pt x="10800" y="21445"/>
                  </a:lnTo>
                  <a:cubicBezTo>
                    <a:pt x="10800" y="21530"/>
                    <a:pt x="5965" y="21600"/>
                    <a:pt x="0" y="21600"/>
                  </a:cubicBezTo>
                </a:path>
              </a:pathLst>
            </a:custGeom>
            <a:noFill/>
            <a:ln w="38100" cap="flat">
              <a:solidFill>
                <a:srgbClr val="363636"/>
              </a:solidFill>
              <a:prstDash val="solid"/>
              <a:miter lim="800000"/>
            </a:ln>
            <a:effectLst/>
          </p:spPr>
          <p:txBody>
            <a:bodyPr wrap="square" lIns="45719" tIns="45719" rIns="45719" bIns="45719" numCol="1" anchor="ctr">
              <a:noAutofit/>
            </a:bodyPr>
            <a:lstStyle/>
            <a:p>
              <a:pPr algn="ctr">
                <a:defRPr>
                  <a:solidFill>
                    <a:srgbClr val="151515"/>
                  </a:solidFill>
                  <a:latin typeface="Calibri"/>
                  <a:ea typeface="Calibri"/>
                  <a:cs typeface="Calibri"/>
                  <a:sym typeface="Calibri"/>
                </a:defRPr>
              </a:pPr>
            </a:p>
          </p:txBody>
        </p:sp>
        <p:sp>
          <p:nvSpPr>
            <p:cNvPr id="388" name="Google Shape;2473;p264"/>
            <p:cNvSpPr txBox="1"/>
            <p:nvPr/>
          </p:nvSpPr>
          <p:spPr>
            <a:xfrm>
              <a:off x="369894" y="934140"/>
              <a:ext cx="1321279" cy="5867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lvl1pPr>
                <a:defRPr sz="3200">
                  <a:solidFill>
                    <a:srgbClr val="262626"/>
                  </a:solidFill>
                  <a:latin typeface="Inter Bold"/>
                  <a:ea typeface="Inter Bold"/>
                  <a:cs typeface="Inter Bold"/>
                  <a:sym typeface="Inter Bold"/>
                </a:defRPr>
              </a:lvl1pPr>
            </a:lstStyle>
            <a:p>
              <a:pPr/>
              <a:r>
                <a:t>$345</a:t>
              </a:r>
            </a:p>
          </p:txBody>
        </p:sp>
      </p:grpSp>
      <p:sp>
        <p:nvSpPr>
          <p:cNvPr id="390" name="Google Shape;2474;p264"/>
          <p:cNvSpPr txBox="1"/>
          <p:nvPr/>
        </p:nvSpPr>
        <p:spPr>
          <a:xfrm>
            <a:off x="7594055" y="5303213"/>
            <a:ext cx="2762751" cy="2819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200">
                <a:solidFill>
                  <a:srgbClr val="353634"/>
                </a:solidFill>
                <a:latin typeface="Inter Regular"/>
                <a:ea typeface="Inter Regular"/>
                <a:cs typeface="Inter Regular"/>
                <a:sym typeface="Inter Regular"/>
              </a:defRPr>
            </a:lvl1pPr>
          </a:lstStyle>
          <a:p>
            <a:pPr/>
            <a:r>
              <a:t>*Based on Elite Level Commissions</a:t>
            </a:r>
          </a:p>
        </p:txBody>
      </p:sp>
      <p:grpSp>
        <p:nvGrpSpPr>
          <p:cNvPr id="402" name="Google Shape;2475;p264"/>
          <p:cNvGrpSpPr/>
          <p:nvPr/>
        </p:nvGrpSpPr>
        <p:grpSpPr>
          <a:xfrm>
            <a:off x="689947" y="3836532"/>
            <a:ext cx="2182760" cy="1865238"/>
            <a:chOff x="0" y="0"/>
            <a:chExt cx="2182758" cy="1865236"/>
          </a:xfrm>
        </p:grpSpPr>
        <p:grpSp>
          <p:nvGrpSpPr>
            <p:cNvPr id="400" name="Google Shape;2476;p264"/>
            <p:cNvGrpSpPr/>
            <p:nvPr/>
          </p:nvGrpSpPr>
          <p:grpSpPr>
            <a:xfrm>
              <a:off x="26122" y="-1"/>
              <a:ext cx="2156637" cy="1327636"/>
              <a:chOff x="0" y="0"/>
              <a:chExt cx="2156635" cy="1327634"/>
            </a:xfrm>
          </p:grpSpPr>
          <p:grpSp>
            <p:nvGrpSpPr>
              <p:cNvPr id="393" name="Google Shape;2477;p264"/>
              <p:cNvGrpSpPr/>
              <p:nvPr/>
            </p:nvGrpSpPr>
            <p:grpSpPr>
              <a:xfrm>
                <a:off x="0" y="-1"/>
                <a:ext cx="2156636" cy="380701"/>
                <a:chOff x="0" y="0"/>
                <a:chExt cx="2156635" cy="380699"/>
              </a:xfrm>
            </p:grpSpPr>
            <p:sp>
              <p:nvSpPr>
                <p:cNvPr id="391" name="Rectangle"/>
                <p:cNvSpPr/>
                <p:nvPr/>
              </p:nvSpPr>
              <p:spPr>
                <a:xfrm>
                  <a:off x="0" y="0"/>
                  <a:ext cx="2156636" cy="380700"/>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p>
              </p:txBody>
            </p:sp>
            <p:sp>
              <p:nvSpPr>
                <p:cNvPr id="392" name="Bonus"/>
                <p:cNvSpPr txBox="1"/>
                <p:nvPr/>
              </p:nvSpPr>
              <p:spPr>
                <a:xfrm>
                  <a:off x="45724" y="11299"/>
                  <a:ext cx="2065187" cy="358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Inter Bold"/>
                      <a:ea typeface="Inter Bold"/>
                      <a:cs typeface="Inter Bold"/>
                      <a:sym typeface="Inter Bold"/>
                    </a:defRPr>
                  </a:lvl1pPr>
                </a:lstStyle>
                <a:p>
                  <a:pPr/>
                  <a:r>
                    <a:t>Bonus</a:t>
                  </a:r>
                </a:p>
              </p:txBody>
            </p:sp>
          </p:grpSp>
          <p:grpSp>
            <p:nvGrpSpPr>
              <p:cNvPr id="396" name="Google Shape;2478;p264"/>
              <p:cNvGrpSpPr/>
              <p:nvPr/>
            </p:nvGrpSpPr>
            <p:grpSpPr>
              <a:xfrm>
                <a:off x="13862" y="477754"/>
                <a:ext cx="2128680" cy="378601"/>
                <a:chOff x="0" y="0"/>
                <a:chExt cx="2128678" cy="378600"/>
              </a:xfrm>
            </p:grpSpPr>
            <p:sp>
              <p:nvSpPr>
                <p:cNvPr id="394" name="Rectangle"/>
                <p:cNvSpPr/>
                <p:nvPr/>
              </p:nvSpPr>
              <p:spPr>
                <a:xfrm>
                  <a:off x="0" y="-1"/>
                  <a:ext cx="2128679" cy="378602"/>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95" name="$4001 (45 Days)"/>
                <p:cNvSpPr txBox="1"/>
                <p:nvPr/>
              </p:nvSpPr>
              <p:spPr>
                <a:xfrm>
                  <a:off x="50487" y="16600"/>
                  <a:ext cx="2027705"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363636"/>
                      </a:solidFill>
                      <a:latin typeface="Inter Regular"/>
                      <a:ea typeface="Inter Regular"/>
                      <a:cs typeface="Inter Regular"/>
                      <a:sym typeface="Inter Regular"/>
                    </a:defRPr>
                  </a:pPr>
                  <a:r>
                    <a:t>$400</a:t>
                  </a:r>
                  <a:r>
                    <a:rPr baseline="30000"/>
                    <a:t>1</a:t>
                  </a:r>
                  <a:r>
                    <a:t> (45 Days)</a:t>
                  </a:r>
                </a:p>
              </p:txBody>
            </p:sp>
          </p:grpSp>
          <p:grpSp>
            <p:nvGrpSpPr>
              <p:cNvPr id="399" name="Google Shape;2479;p264"/>
              <p:cNvGrpSpPr/>
              <p:nvPr/>
            </p:nvGrpSpPr>
            <p:grpSpPr>
              <a:xfrm>
                <a:off x="13862" y="949034"/>
                <a:ext cx="2128680" cy="378601"/>
                <a:chOff x="0" y="0"/>
                <a:chExt cx="2128678" cy="378600"/>
              </a:xfrm>
            </p:grpSpPr>
            <p:sp>
              <p:nvSpPr>
                <p:cNvPr id="397" name="Rectangle"/>
                <p:cNvSpPr/>
                <p:nvPr/>
              </p:nvSpPr>
              <p:spPr>
                <a:xfrm>
                  <a:off x="0" y="-1"/>
                  <a:ext cx="2128679" cy="378602"/>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p>
              </p:txBody>
            </p:sp>
            <p:sp>
              <p:nvSpPr>
                <p:cNvPr id="398" name="$2002 (20 Days)"/>
                <p:cNvSpPr txBox="1"/>
                <p:nvPr/>
              </p:nvSpPr>
              <p:spPr>
                <a:xfrm>
                  <a:off x="50487" y="16600"/>
                  <a:ext cx="2027705" cy="345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363636"/>
                      </a:solidFill>
                      <a:latin typeface="Inter Regular"/>
                      <a:ea typeface="Inter Regular"/>
                      <a:cs typeface="Inter Regular"/>
                      <a:sym typeface="Inter Regular"/>
                    </a:defRPr>
                  </a:pPr>
                  <a:r>
                    <a:t>$200</a:t>
                  </a:r>
                  <a:r>
                    <a:rPr baseline="30000"/>
                    <a:t>2</a:t>
                  </a:r>
                  <a:r>
                    <a:t> (20 Days)</a:t>
                  </a:r>
                </a:p>
              </p:txBody>
            </p:sp>
          </p:grpSp>
        </p:grpSp>
        <p:sp>
          <p:nvSpPr>
            <p:cNvPr id="401" name="Google Shape;2480;p264"/>
            <p:cNvSpPr txBox="1"/>
            <p:nvPr/>
          </p:nvSpPr>
          <p:spPr>
            <a:xfrm>
              <a:off x="0" y="1392836"/>
              <a:ext cx="2123083" cy="4724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baseline="30000" sz="1200">
                  <a:solidFill>
                    <a:srgbClr val="262626"/>
                  </a:solidFill>
                  <a:latin typeface="Inter Regular"/>
                  <a:ea typeface="Inter Regular"/>
                  <a:cs typeface="Inter Regular"/>
                  <a:sym typeface="Inter Regular"/>
                </a:defRPr>
              </a:pPr>
              <a:r>
                <a:t>1</a:t>
              </a:r>
              <a:r>
                <a:rPr baseline="0"/>
                <a:t> Advance to Manager</a:t>
              </a:r>
              <a:endParaRPr baseline="0"/>
            </a:p>
            <a:p>
              <a:pPr>
                <a:defRPr baseline="30000" sz="1200">
                  <a:solidFill>
                    <a:srgbClr val="262626"/>
                  </a:solidFill>
                  <a:latin typeface="Inter Regular"/>
                  <a:ea typeface="Inter Regular"/>
                  <a:cs typeface="Inter Regular"/>
                  <a:sym typeface="Inter Regular"/>
                </a:defRPr>
              </a:pPr>
              <a:r>
                <a:t>2</a:t>
              </a:r>
              <a:r>
                <a:rPr baseline="0"/>
                <a:t> Fast Start Qualify</a:t>
              </a:r>
            </a:p>
          </p:txBody>
        </p:sp>
      </p:grpSp>
      <p:sp>
        <p:nvSpPr>
          <p:cNvPr id="403" name="Google Shape;2481;p264"/>
          <p:cNvSpPr txBox="1"/>
          <p:nvPr>
            <p:ph type="sldNum" sz="quarter" idx="4294967295"/>
          </p:nvPr>
        </p:nvSpPr>
        <p:spPr>
          <a:xfrm>
            <a:off x="11823567" y="6498156"/>
            <a:ext cx="253921" cy="269201"/>
          </a:xfrm>
          <a:prstGeom prst="rect">
            <a:avLst/>
          </a:prstGeom>
          <a:extLst>
            <a:ext uri="{C572A759-6A51-4108-AA02-DFA0A04FC94B}">
              <ma14:wrappingTextBoxFlag xmlns:ma14="http://schemas.microsoft.com/office/mac/drawingml/2011/main" val="1"/>
            </a:ext>
          </a:extLst>
        </p:spPr>
        <p:txBody>
          <a:bodyPr lIns="45699" tIns="45699" rIns="45699" bIns="45699" anchor="t"/>
          <a:lstStyle>
            <a:lvl1pPr>
              <a:defRPr sz="1100">
                <a:solidFill>
                  <a:srgbClr val="8D8E8D"/>
                </a:solidFill>
                <a:latin typeface="Inter Regular"/>
                <a:ea typeface="Inter Regular"/>
                <a:cs typeface="Inter Regular"/>
                <a:sym typeface="Inter Regular"/>
              </a:defRPr>
            </a:lvl1pPr>
          </a:lstStyle>
          <a:p>
            <a:pPr/>
            <a:fld id="{86CB4B4D-7CA3-9044-876B-883B54F8677D}" type="slidenum"/>
          </a:p>
        </p:txBody>
      </p:sp>
      <p:sp>
        <p:nvSpPr>
          <p:cNvPr id="404" name="Google Shape;2482;p264"/>
          <p:cNvSpPr txBox="1"/>
          <p:nvPr/>
        </p:nvSpPr>
        <p:spPr>
          <a:xfrm>
            <a:off x="759488" y="6242741"/>
            <a:ext cx="10563902" cy="4343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700">
                <a:latin typeface="Inter Regular"/>
                <a:ea typeface="Inter Regular"/>
                <a:cs typeface="Inter Regular"/>
                <a:sym typeface="Inter Regular"/>
              </a:defRPr>
            </a:lvl1pPr>
          </a:lstStyle>
          <a:p>
            <a:pPr/>
            <a:r>
              <a:t>Individual results may vary. Pre-Paid Legal Services, Inc. ("LegalShield") makes no guarantees on income or success. Average 2023 compensation for active LegalShield Independent Sales Associates was approximately $2,647.89 before expenses. There’s a mandatory, one-time $49 registration fee to become an Independent Sales Associate. Optional LegalShield Advantage Plus service available for $24.95/month. This service can be cancelled at anytime. Securing career-level income with LegalShield is not typical and requires sustained hard work and dedication. Please see LegalShield’s Income Disclosure at https://www.pplsi.com/income-disclosure/ for more earnings and expense information. </a:t>
            </a:r>
          </a:p>
        </p:txBody>
      </p:sp>
      <p:sp>
        <p:nvSpPr>
          <p:cNvPr id="405" name="Google Shape;2483;p264"/>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68" name="Google Shape;2161;p242"/>
          <p:cNvSpPr txBox="1"/>
          <p:nvPr>
            <p:ph type="body" sz="quarter" idx="1"/>
          </p:nvPr>
        </p:nvSpPr>
        <p:spPr>
          <a:xfrm>
            <a:off x="3085275" y="-201450"/>
            <a:ext cx="6427200" cy="1195500"/>
          </a:xfrm>
          <a:prstGeom prst="rect">
            <a:avLst/>
          </a:prstGeom>
        </p:spPr>
        <p:txBody>
          <a:bodyPr/>
          <a:lstStyle>
            <a:lvl1pPr marL="9525" indent="-9525">
              <a:lnSpc>
                <a:spcPct val="100000"/>
              </a:lnSpc>
              <a:spcBef>
                <a:spcPts val="0"/>
              </a:spcBef>
              <a:defRPr sz="2900">
                <a:solidFill>
                  <a:srgbClr val="171717"/>
                </a:solidFill>
                <a:latin typeface="Inter Bold"/>
                <a:ea typeface="Inter Bold"/>
                <a:cs typeface="Inter Bold"/>
                <a:sym typeface="Inter Bold"/>
              </a:defRPr>
            </a:lvl1pPr>
          </a:lstStyle>
          <a:p>
            <a:pPr/>
            <a:r>
              <a:t>The World has Forever Changed</a:t>
            </a:r>
          </a:p>
        </p:txBody>
      </p:sp>
      <p:sp>
        <p:nvSpPr>
          <p:cNvPr id="169" name="Google Shape;2162;p242"/>
          <p:cNvSpPr txBox="1"/>
          <p:nvPr>
            <p:ph type="body" idx="25"/>
          </p:nvPr>
        </p:nvSpPr>
        <p:spPr>
          <a:xfrm>
            <a:off x="6133274" y="1260899"/>
            <a:ext cx="5763901" cy="4056001"/>
          </a:xfrm>
          <a:prstGeom prst="rect">
            <a:avLst/>
          </a:prstGeom>
          <a:extLst>
            <a:ext uri="{C572A759-6A51-4108-AA02-DFA0A04FC94B}">
              <ma14:wrappingTextBoxFlag xmlns:ma14="http://schemas.microsoft.com/office/mac/drawingml/2011/main" val="1"/>
            </a:ext>
          </a:extLst>
        </p:spPr>
        <p:txBody>
          <a:bodyPr/>
          <a:lstStyle/>
          <a:p>
            <a:pPr marL="9525" indent="-9525">
              <a:lnSpc>
                <a:spcPct val="100000"/>
              </a:lnSpc>
              <a:spcBef>
                <a:spcPts val="0"/>
              </a:spcBef>
              <a:buSzTx/>
              <a:buFontTx/>
              <a:buNone/>
              <a:defRPr sz="2000">
                <a:solidFill>
                  <a:srgbClr val="171717"/>
                </a:solidFill>
                <a:latin typeface="Inter Regular"/>
                <a:ea typeface="Inter Regular"/>
                <a:cs typeface="Inter Regular"/>
                <a:sym typeface="Inter Regular"/>
              </a:defRPr>
            </a:pPr>
            <a:r>
              <a:t>We are in a “work from anywhere” revolution.</a:t>
            </a:r>
          </a:p>
          <a:p>
            <a:pPr marL="9525" indent="-9525">
              <a:lnSpc>
                <a:spcPct val="100000"/>
              </a:lnSpc>
              <a:spcBef>
                <a:spcPts val="0"/>
              </a:spcBef>
              <a:buSzTx/>
              <a:buFontTx/>
              <a:buNone/>
              <a:defRPr sz="2000">
                <a:solidFill>
                  <a:srgbClr val="171717"/>
                </a:solidFill>
                <a:latin typeface="Inter Regular"/>
                <a:ea typeface="Inter Regular"/>
                <a:cs typeface="Inter Regular"/>
                <a:sym typeface="Inter Regular"/>
              </a:defRPr>
            </a:pPr>
            <a:r>
              <a:t>Today people are looking for:</a:t>
            </a:r>
          </a:p>
          <a:p>
            <a:pPr marL="9525" indent="-9525">
              <a:lnSpc>
                <a:spcPct val="100000"/>
              </a:lnSpc>
              <a:spcBef>
                <a:spcPts val="0"/>
              </a:spcBef>
              <a:buSzTx/>
              <a:buFontTx/>
              <a:buNone/>
              <a:defRPr sz="2000">
                <a:solidFill>
                  <a:srgbClr val="171717"/>
                </a:solidFill>
                <a:latin typeface="Inter Regular"/>
                <a:ea typeface="Inter Regular"/>
                <a:cs typeface="Inter Regular"/>
                <a:sym typeface="Inter Regular"/>
              </a:defRPr>
            </a:pPr>
          </a:p>
          <a:p>
            <a:pPr marL="285742" indent="-285742">
              <a:lnSpc>
                <a:spcPct val="100000"/>
              </a:lnSpc>
              <a:buClr>
                <a:srgbClr val="171717"/>
              </a:buClr>
              <a:buSzPts val="2000"/>
              <a:defRPr sz="2000">
                <a:solidFill>
                  <a:srgbClr val="171717"/>
                </a:solidFill>
                <a:latin typeface="Inter Regular"/>
                <a:ea typeface="Inter Regular"/>
                <a:cs typeface="Inter Regular"/>
                <a:sym typeface="Inter Regular"/>
              </a:defRPr>
            </a:pPr>
            <a:r>
              <a:t>More Income </a:t>
            </a:r>
          </a:p>
          <a:p>
            <a:pPr marL="285742" indent="-285742">
              <a:lnSpc>
                <a:spcPct val="100000"/>
              </a:lnSpc>
              <a:buClr>
                <a:srgbClr val="171717"/>
              </a:buClr>
              <a:buSzPts val="2000"/>
              <a:defRPr sz="2000">
                <a:solidFill>
                  <a:srgbClr val="171717"/>
                </a:solidFill>
                <a:latin typeface="Inter Regular"/>
                <a:ea typeface="Inter Regular"/>
                <a:cs typeface="Inter Regular"/>
                <a:sym typeface="Inter Regular"/>
              </a:defRPr>
            </a:pPr>
            <a:r>
              <a:t>More Time </a:t>
            </a:r>
          </a:p>
          <a:p>
            <a:pPr marL="285742" indent="-285742">
              <a:lnSpc>
                <a:spcPct val="100000"/>
              </a:lnSpc>
              <a:buClr>
                <a:srgbClr val="171717"/>
              </a:buClr>
              <a:buSzPts val="2000"/>
              <a:defRPr sz="2000">
                <a:solidFill>
                  <a:srgbClr val="171717"/>
                </a:solidFill>
                <a:latin typeface="Inter Regular"/>
                <a:ea typeface="Inter Regular"/>
                <a:cs typeface="Inter Regular"/>
                <a:sym typeface="Inter Regular"/>
              </a:defRPr>
            </a:pPr>
            <a:r>
              <a:t>More Flexibility</a:t>
            </a:r>
          </a:p>
          <a:p>
            <a:pPr marL="285742" indent="-285742">
              <a:lnSpc>
                <a:spcPct val="100000"/>
              </a:lnSpc>
              <a:buClr>
                <a:srgbClr val="171717"/>
              </a:buClr>
              <a:buSzPts val="2000"/>
              <a:defRPr sz="2000">
                <a:solidFill>
                  <a:srgbClr val="171717"/>
                </a:solidFill>
                <a:latin typeface="Inter Regular"/>
                <a:ea typeface="Inter Regular"/>
                <a:cs typeface="Inter Regular"/>
                <a:sym typeface="Inter Regular"/>
              </a:defRPr>
            </a:pPr>
            <a:r>
              <a:t>Independence</a:t>
            </a:r>
            <a:br/>
          </a:p>
          <a:p>
            <a:pPr marL="0" indent="0">
              <a:lnSpc>
                <a:spcPct val="100000"/>
              </a:lnSpc>
              <a:buSzTx/>
              <a:buFontTx/>
              <a:buNone/>
              <a:defRPr sz="2000">
                <a:solidFill>
                  <a:srgbClr val="171717"/>
                </a:solidFill>
                <a:latin typeface="Inter Regular"/>
                <a:ea typeface="Inter Regular"/>
                <a:cs typeface="Inter Regular"/>
                <a:sym typeface="Inter Regular"/>
              </a:defRPr>
            </a:pPr>
            <a:r>
              <a:t>In these uncertain times, doesn’t it make sense to have a backup plan?</a:t>
            </a:r>
          </a:p>
        </p:txBody>
      </p:sp>
      <p:pic>
        <p:nvPicPr>
          <p:cNvPr id="170" name="Google Shape;2163;p242" descr="Google Shape;2163;p242"/>
          <p:cNvPicPr>
            <a:picLocks noChangeAspect="1"/>
          </p:cNvPicPr>
          <p:nvPr>
            <p:ph type="pic" idx="21"/>
          </p:nvPr>
        </p:nvPicPr>
        <p:blipFill>
          <a:blip r:embed="rId2">
            <a:extLst/>
          </a:blip>
          <a:stretch>
            <a:fillRect/>
          </a:stretch>
        </p:blipFill>
        <p:spPr>
          <a:xfrm>
            <a:off x="1185353" y="1174750"/>
            <a:ext cx="4508401" cy="4508402"/>
          </a:xfrm>
          <a:prstGeom prst="rect">
            <a:avLst/>
          </a:prstGeom>
        </p:spPr>
      </p:pic>
      <p:sp>
        <p:nvSpPr>
          <p:cNvPr id="171" name="Google Shape;2164;p242"/>
          <p:cNvSpPr txBox="1"/>
          <p:nvPr>
            <p:ph type="sldNum" sz="quarter" idx="4294967295"/>
          </p:nvPr>
        </p:nvSpPr>
        <p:spPr>
          <a:xfrm>
            <a:off x="11888853" y="6498156"/>
            <a:ext cx="188635" cy="269201"/>
          </a:xfrm>
          <a:prstGeom prst="rect">
            <a:avLst/>
          </a:prstGeom>
          <a:extLst>
            <a:ext uri="{C572A759-6A51-4108-AA02-DFA0A04FC94B}">
              <ma14:wrappingTextBoxFlag xmlns:ma14="http://schemas.microsoft.com/office/mac/drawingml/2011/main" val="1"/>
            </a:ext>
          </a:extLst>
        </p:spPr>
        <p:txBody>
          <a:bodyPr lIns="45699" tIns="45699" rIns="45699" bIns="45699" anchor="t"/>
          <a:lstStyle>
            <a:lvl1pPr>
              <a:defRPr sz="1100">
                <a:solidFill>
                  <a:srgbClr val="8D8E8D"/>
                </a:solidFill>
                <a:latin typeface="Inter Regular"/>
                <a:ea typeface="Inter Regular"/>
                <a:cs typeface="Inter Regular"/>
                <a:sym typeface="Inter Regular"/>
              </a:defRPr>
            </a:lvl1pPr>
          </a:lstStyle>
          <a:p>
            <a:pPr/>
            <a:fld id="{86CB4B4D-7CA3-9044-876B-883B54F8677D}" type="slidenum"/>
          </a:p>
        </p:txBody>
      </p:sp>
      <p:sp>
        <p:nvSpPr>
          <p:cNvPr id="172" name="Google Shape;2165;p242"/>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407" name="Google Shape;2488;p265"/>
          <p:cNvSpPr txBox="1"/>
          <p:nvPr>
            <p:ph type="body" sz="quarter" idx="1"/>
          </p:nvPr>
        </p:nvSpPr>
        <p:spPr>
          <a:xfrm>
            <a:off x="2301974" y="943215"/>
            <a:ext cx="7765800" cy="606301"/>
          </a:xfrm>
          <a:prstGeom prst="rect">
            <a:avLst/>
          </a:prstGeom>
        </p:spPr>
        <p:txBody>
          <a:bodyPr/>
          <a:lstStyle/>
          <a:p>
            <a:pPr marL="3810" indent="361950" defTabSz="365760">
              <a:lnSpc>
                <a:spcPct val="72000"/>
              </a:lnSpc>
              <a:spcBef>
                <a:spcPts val="0"/>
              </a:spcBef>
              <a:defRPr b="1" sz="840">
                <a:solidFill>
                  <a:srgbClr val="161616"/>
                </a:solidFill>
              </a:defRPr>
            </a:pPr>
            <a:r>
              <a:t>Commissions (Based on 39.95 Legal &amp; 34.95 IDS)</a:t>
            </a:r>
            <a:endParaRPr sz="3440"/>
          </a:p>
          <a:p>
            <a:pPr marL="3810" indent="-3810" algn="ctr" defTabSz="365760">
              <a:lnSpc>
                <a:spcPct val="72000"/>
              </a:lnSpc>
              <a:spcBef>
                <a:spcPts val="400"/>
              </a:spcBef>
              <a:defRPr b="1" sz="760">
                <a:solidFill>
                  <a:srgbClr val="151515"/>
                </a:solidFill>
              </a:defRPr>
            </a:pPr>
            <a:r>
              <a:t>     (</a:t>
            </a:r>
            <a:r>
              <a:rPr>
                <a:solidFill>
                  <a:srgbClr val="3355F8"/>
                </a:solidFill>
              </a:rPr>
              <a:t>Based on $99 Preferred Small Business Plan</a:t>
            </a:r>
            <a:r>
              <a:t>)</a:t>
            </a:r>
            <a:endParaRPr sz="3440"/>
          </a:p>
        </p:txBody>
      </p:sp>
      <p:sp>
        <p:nvSpPr>
          <p:cNvPr id="408" name="Google Shape;2489;p265"/>
          <p:cNvSpPr txBox="1"/>
          <p:nvPr>
            <p:ph type="sldNum" sz="quarter" idx="4294967295"/>
          </p:nvPr>
        </p:nvSpPr>
        <p:spPr>
          <a:xfrm>
            <a:off x="11080175" y="6409375"/>
            <a:ext cx="273570" cy="264934"/>
          </a:xfrm>
          <a:prstGeom prst="rect">
            <a:avLst/>
          </a:prstGeom>
          <a:extLst>
            <a:ext uri="{C572A759-6A51-4108-AA02-DFA0A04FC94B}">
              <ma14:wrappingTextBoxFlag xmlns:ma14="http://schemas.microsoft.com/office/mac/drawingml/2011/main" val="1"/>
            </a:ext>
          </a:extLst>
        </p:spPr>
        <p:txBody>
          <a:bodyPr lIns="45699" tIns="45699" rIns="45699" bIns="45699"/>
          <a:lstStyle>
            <a:lvl1pPr>
              <a:defRPr>
                <a:solidFill>
                  <a:srgbClr val="8D8E8D"/>
                </a:solidFill>
                <a:latin typeface="Helvetica Neue"/>
                <a:ea typeface="Helvetica Neue"/>
                <a:cs typeface="Helvetica Neue"/>
                <a:sym typeface="Helvetica Neue"/>
              </a:defRPr>
            </a:lvl1pPr>
          </a:lstStyle>
          <a:p>
            <a:pPr/>
            <a:fld id="{86CB4B4D-7CA3-9044-876B-883B54F8677D}" type="slidenum"/>
          </a:p>
        </p:txBody>
      </p:sp>
      <p:grpSp>
        <p:nvGrpSpPr>
          <p:cNvPr id="491" name="Google Shape;2490;p265"/>
          <p:cNvGrpSpPr/>
          <p:nvPr/>
        </p:nvGrpSpPr>
        <p:grpSpPr>
          <a:xfrm>
            <a:off x="1651435" y="1560309"/>
            <a:ext cx="7317052" cy="4144766"/>
            <a:chOff x="0" y="0"/>
            <a:chExt cx="7317051" cy="4144764"/>
          </a:xfrm>
        </p:grpSpPr>
        <p:grpSp>
          <p:nvGrpSpPr>
            <p:cNvPr id="433" name="Google Shape;2491;p265"/>
            <p:cNvGrpSpPr/>
            <p:nvPr/>
          </p:nvGrpSpPr>
          <p:grpSpPr>
            <a:xfrm>
              <a:off x="3633908" y="0"/>
              <a:ext cx="1799101" cy="4144765"/>
              <a:chOff x="0" y="0"/>
              <a:chExt cx="1799100" cy="4144764"/>
            </a:xfrm>
          </p:grpSpPr>
          <p:grpSp>
            <p:nvGrpSpPr>
              <p:cNvPr id="411" name="Google Shape;2492;p265"/>
              <p:cNvGrpSpPr/>
              <p:nvPr/>
            </p:nvGrpSpPr>
            <p:grpSpPr>
              <a:xfrm>
                <a:off x="0" y="0"/>
                <a:ext cx="1799101" cy="606301"/>
                <a:chOff x="0" y="0"/>
                <a:chExt cx="1799100" cy="606300"/>
              </a:xfrm>
            </p:grpSpPr>
            <p:sp>
              <p:nvSpPr>
                <p:cNvPr id="409" name="Google Shape;2493;p265"/>
                <p:cNvSpPr/>
                <p:nvPr/>
              </p:nvSpPr>
              <p:spPr>
                <a:xfrm>
                  <a:off x="0" y="0"/>
                  <a:ext cx="1799101" cy="606301"/>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10" name="Google Shape;2494;p265"/>
                <p:cNvSpPr txBox="1"/>
                <p:nvPr/>
              </p:nvSpPr>
              <p:spPr>
                <a:xfrm>
                  <a:off x="45720" y="13074"/>
                  <a:ext cx="1707601" cy="59233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700">
                      <a:solidFill>
                        <a:srgbClr val="FFFFFF"/>
                      </a:solidFill>
                      <a:latin typeface="Arial"/>
                      <a:ea typeface="Arial"/>
                      <a:cs typeface="Arial"/>
                      <a:sym typeface="Arial"/>
                    </a:defRPr>
                  </a:lvl1pPr>
                </a:lstStyle>
                <a:p>
                  <a:pPr/>
                  <a:r>
                    <a:t>Personal Income</a:t>
                  </a:r>
                </a:p>
              </p:txBody>
            </p:sp>
          </p:grpSp>
          <p:grpSp>
            <p:nvGrpSpPr>
              <p:cNvPr id="414" name="Google Shape;2495;p265"/>
              <p:cNvGrpSpPr/>
              <p:nvPr/>
            </p:nvGrpSpPr>
            <p:grpSpPr>
              <a:xfrm>
                <a:off x="0" y="699107"/>
                <a:ext cx="1799101" cy="607286"/>
                <a:chOff x="0" y="0"/>
                <a:chExt cx="1799100" cy="607284"/>
              </a:xfrm>
            </p:grpSpPr>
            <p:sp>
              <p:nvSpPr>
                <p:cNvPr id="412" name="Google Shape;2496;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13" name="Google Shape;2497;p265"/>
                <p:cNvSpPr txBox="1"/>
                <p:nvPr/>
              </p:nvSpPr>
              <p:spPr>
                <a:xfrm>
                  <a:off x="50482" y="3328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0E2841"/>
                      </a:solidFill>
                    </a:defRPr>
                  </a:pPr>
                  <a:r>
                    <a:t>$427 / </a:t>
                  </a:r>
                  <a:r>
                    <a:rPr b="1">
                      <a:solidFill>
                        <a:srgbClr val="3355F8"/>
                      </a:solidFill>
                    </a:rPr>
                    <a:t>$570</a:t>
                  </a:r>
                  <a:endParaRPr b="1">
                    <a:solidFill>
                      <a:srgbClr val="3355F8"/>
                    </a:solidFill>
                  </a:endParaRPr>
                </a:p>
              </p:txBody>
            </p:sp>
          </p:grpSp>
          <p:grpSp>
            <p:nvGrpSpPr>
              <p:cNvPr id="417" name="Google Shape;2498;p265"/>
              <p:cNvGrpSpPr/>
              <p:nvPr/>
            </p:nvGrpSpPr>
            <p:grpSpPr>
              <a:xfrm>
                <a:off x="0" y="1172794"/>
                <a:ext cx="1799101" cy="603535"/>
                <a:chOff x="0" y="0"/>
                <a:chExt cx="1799100" cy="603534"/>
              </a:xfrm>
            </p:grpSpPr>
            <p:sp>
              <p:nvSpPr>
                <p:cNvPr id="415" name="Google Shape;2499;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16" name="Google Shape;2500;p265"/>
                <p:cNvSpPr txBox="1"/>
                <p:nvPr/>
              </p:nvSpPr>
              <p:spPr>
                <a:xfrm>
                  <a:off x="50482" y="2953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$340 / </a:t>
                  </a:r>
                  <a:r>
                    <a:rPr b="1">
                      <a:solidFill>
                        <a:srgbClr val="3355F8"/>
                      </a:solidFill>
                    </a:rPr>
                    <a:t>$453</a:t>
                  </a:r>
                  <a:endParaRPr b="1">
                    <a:solidFill>
                      <a:srgbClr val="3355F8"/>
                    </a:solidFill>
                  </a:endParaRPr>
                </a:p>
              </p:txBody>
            </p:sp>
          </p:grpSp>
          <p:grpSp>
            <p:nvGrpSpPr>
              <p:cNvPr id="420" name="Google Shape;2501;p265"/>
              <p:cNvGrpSpPr/>
              <p:nvPr/>
            </p:nvGrpSpPr>
            <p:grpSpPr>
              <a:xfrm>
                <a:off x="0" y="1646482"/>
                <a:ext cx="1799101" cy="603536"/>
                <a:chOff x="0" y="0"/>
                <a:chExt cx="1799100" cy="603534"/>
              </a:xfrm>
            </p:grpSpPr>
            <p:sp>
              <p:nvSpPr>
                <p:cNvPr id="418" name="Google Shape;2502;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19" name="Google Shape;2503;p265"/>
                <p:cNvSpPr txBox="1"/>
                <p:nvPr/>
              </p:nvSpPr>
              <p:spPr>
                <a:xfrm>
                  <a:off x="50482" y="2953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$253 / </a:t>
                  </a:r>
                  <a:r>
                    <a:rPr b="1">
                      <a:solidFill>
                        <a:srgbClr val="3355F8"/>
                      </a:solidFill>
                    </a:rPr>
                    <a:t>$337</a:t>
                  </a:r>
                  <a:endParaRPr b="1">
                    <a:solidFill>
                      <a:srgbClr val="3355F8"/>
                    </a:solidFill>
                  </a:endParaRPr>
                </a:p>
              </p:txBody>
            </p:sp>
          </p:grpSp>
          <p:grpSp>
            <p:nvGrpSpPr>
              <p:cNvPr id="423" name="Google Shape;2504;p265"/>
              <p:cNvGrpSpPr/>
              <p:nvPr/>
            </p:nvGrpSpPr>
            <p:grpSpPr>
              <a:xfrm>
                <a:off x="0" y="2120169"/>
                <a:ext cx="1799101" cy="603538"/>
                <a:chOff x="0" y="0"/>
                <a:chExt cx="1799100" cy="603536"/>
              </a:xfrm>
            </p:grpSpPr>
            <p:sp>
              <p:nvSpPr>
                <p:cNvPr id="421" name="Google Shape;2505;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22" name="Google Shape;2506;p265"/>
                <p:cNvSpPr txBox="1"/>
                <p:nvPr/>
              </p:nvSpPr>
              <p:spPr>
                <a:xfrm>
                  <a:off x="50482" y="29537"/>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$183 / </a:t>
                  </a:r>
                  <a:r>
                    <a:rPr b="1">
                      <a:solidFill>
                        <a:srgbClr val="3355F8"/>
                      </a:solidFill>
                    </a:rPr>
                    <a:t>$244</a:t>
                  </a:r>
                  <a:endParaRPr b="1">
                    <a:solidFill>
                      <a:srgbClr val="3355F8"/>
                    </a:solidFill>
                  </a:endParaRPr>
                </a:p>
              </p:txBody>
            </p:sp>
          </p:grpSp>
          <p:grpSp>
            <p:nvGrpSpPr>
              <p:cNvPr id="426" name="Google Shape;2507;p265"/>
              <p:cNvGrpSpPr/>
              <p:nvPr/>
            </p:nvGrpSpPr>
            <p:grpSpPr>
              <a:xfrm>
                <a:off x="0" y="2593856"/>
                <a:ext cx="1799101" cy="603535"/>
                <a:chOff x="0" y="0"/>
                <a:chExt cx="1799100" cy="603534"/>
              </a:xfrm>
            </p:grpSpPr>
            <p:sp>
              <p:nvSpPr>
                <p:cNvPr id="424" name="Google Shape;2508;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25" name="Google Shape;2509;p265"/>
                <p:cNvSpPr txBox="1"/>
                <p:nvPr/>
              </p:nvSpPr>
              <p:spPr>
                <a:xfrm>
                  <a:off x="50482" y="2953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$136 / </a:t>
                  </a:r>
                  <a:r>
                    <a:rPr b="1">
                      <a:solidFill>
                        <a:srgbClr val="3355F8"/>
                      </a:solidFill>
                    </a:rPr>
                    <a:t>$180</a:t>
                  </a:r>
                  <a:endParaRPr b="1">
                    <a:solidFill>
                      <a:srgbClr val="3355F8"/>
                    </a:solidFill>
                  </a:endParaRPr>
                </a:p>
              </p:txBody>
            </p:sp>
          </p:grpSp>
          <p:grpSp>
            <p:nvGrpSpPr>
              <p:cNvPr id="429" name="Google Shape;2510;p265"/>
              <p:cNvGrpSpPr/>
              <p:nvPr/>
            </p:nvGrpSpPr>
            <p:grpSpPr>
              <a:xfrm>
                <a:off x="0" y="3067543"/>
                <a:ext cx="1799101" cy="603535"/>
                <a:chOff x="0" y="0"/>
                <a:chExt cx="1799100" cy="603534"/>
              </a:xfrm>
            </p:grpSpPr>
            <p:sp>
              <p:nvSpPr>
                <p:cNvPr id="427" name="Google Shape;2511;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28" name="Google Shape;2512;p265"/>
                <p:cNvSpPr txBox="1"/>
                <p:nvPr/>
              </p:nvSpPr>
              <p:spPr>
                <a:xfrm>
                  <a:off x="50482" y="2953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$103 / </a:t>
                  </a:r>
                  <a:r>
                    <a:rPr b="1">
                      <a:solidFill>
                        <a:srgbClr val="3355F8"/>
                      </a:solidFill>
                    </a:rPr>
                    <a:t>$137</a:t>
                  </a:r>
                  <a:endParaRPr b="1">
                    <a:solidFill>
                      <a:srgbClr val="3355F8"/>
                    </a:solidFill>
                  </a:endParaRPr>
                </a:p>
              </p:txBody>
            </p:sp>
          </p:grpSp>
          <p:grpSp>
            <p:nvGrpSpPr>
              <p:cNvPr id="432" name="Google Shape;2513;p265"/>
              <p:cNvGrpSpPr/>
              <p:nvPr/>
            </p:nvGrpSpPr>
            <p:grpSpPr>
              <a:xfrm>
                <a:off x="0" y="3541229"/>
                <a:ext cx="1799101" cy="603536"/>
                <a:chOff x="0" y="0"/>
                <a:chExt cx="1799100" cy="603534"/>
              </a:xfrm>
            </p:grpSpPr>
            <p:sp>
              <p:nvSpPr>
                <p:cNvPr id="430" name="Google Shape;2514;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31" name="Google Shape;2515;p265"/>
                <p:cNvSpPr txBox="1"/>
                <p:nvPr/>
              </p:nvSpPr>
              <p:spPr>
                <a:xfrm>
                  <a:off x="50482" y="2953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$82 /</a:t>
                  </a:r>
                  <a:r>
                    <a:rPr b="1">
                      <a:solidFill>
                        <a:srgbClr val="3355F8"/>
                      </a:solidFill>
                    </a:rPr>
                    <a:t>   $109 </a:t>
                  </a:r>
                  <a:endParaRPr b="1">
                    <a:solidFill>
                      <a:srgbClr val="3355F8"/>
                    </a:solidFill>
                  </a:endParaRPr>
                </a:p>
              </p:txBody>
            </p:sp>
          </p:grpSp>
        </p:grpSp>
        <p:grpSp>
          <p:nvGrpSpPr>
            <p:cNvPr id="455" name="Google Shape;2516;p265"/>
            <p:cNvGrpSpPr/>
            <p:nvPr/>
          </p:nvGrpSpPr>
          <p:grpSpPr>
            <a:xfrm>
              <a:off x="5508209" y="1"/>
              <a:ext cx="1808843" cy="3665877"/>
              <a:chOff x="0" y="0"/>
              <a:chExt cx="1808842" cy="3665875"/>
            </a:xfrm>
          </p:grpSpPr>
          <p:grpSp>
            <p:nvGrpSpPr>
              <p:cNvPr id="436" name="Google Shape;2517;p265"/>
              <p:cNvGrpSpPr/>
              <p:nvPr/>
            </p:nvGrpSpPr>
            <p:grpSpPr>
              <a:xfrm>
                <a:off x="0" y="0"/>
                <a:ext cx="1799101" cy="606301"/>
                <a:chOff x="0" y="0"/>
                <a:chExt cx="1799100" cy="606300"/>
              </a:xfrm>
            </p:grpSpPr>
            <p:sp>
              <p:nvSpPr>
                <p:cNvPr id="434" name="Google Shape;2518;p265"/>
                <p:cNvSpPr/>
                <p:nvPr/>
              </p:nvSpPr>
              <p:spPr>
                <a:xfrm>
                  <a:off x="-1" y="-1"/>
                  <a:ext cx="1799102" cy="606302"/>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35" name="Google Shape;2519;p265"/>
                <p:cNvSpPr txBox="1"/>
                <p:nvPr/>
              </p:nvSpPr>
              <p:spPr>
                <a:xfrm>
                  <a:off x="45720" y="128082"/>
                  <a:ext cx="1707601" cy="3506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Arial"/>
                      <a:ea typeface="Arial"/>
                      <a:cs typeface="Arial"/>
                      <a:sym typeface="Arial"/>
                    </a:defRPr>
                  </a:lvl1pPr>
                </a:lstStyle>
                <a:p>
                  <a:pPr/>
                  <a:r>
                    <a:t>Team Override</a:t>
                  </a:r>
                </a:p>
              </p:txBody>
            </p:sp>
          </p:grpSp>
          <p:grpSp>
            <p:nvGrpSpPr>
              <p:cNvPr id="439" name="Google Shape;2520;p265"/>
              <p:cNvGrpSpPr/>
              <p:nvPr/>
            </p:nvGrpSpPr>
            <p:grpSpPr>
              <a:xfrm>
                <a:off x="0" y="698951"/>
                <a:ext cx="1799101" cy="606158"/>
                <a:chOff x="0" y="0"/>
                <a:chExt cx="1799100" cy="606156"/>
              </a:xfrm>
            </p:grpSpPr>
            <p:sp>
              <p:nvSpPr>
                <p:cNvPr id="437" name="Google Shape;2521;p265"/>
                <p:cNvSpPr/>
                <p:nvPr/>
              </p:nvSpPr>
              <p:spPr>
                <a:xfrm>
                  <a:off x="0" y="0"/>
                  <a:ext cx="1799101" cy="3786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38" name="Google Shape;2522;p265"/>
                <p:cNvSpPr txBox="1"/>
                <p:nvPr/>
              </p:nvSpPr>
              <p:spPr>
                <a:xfrm>
                  <a:off x="50483" y="32156"/>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0E2841"/>
                      </a:solidFill>
                    </a:defRPr>
                  </a:pPr>
                  <a:r>
                    <a:t>$87 / </a:t>
                  </a:r>
                  <a:r>
                    <a:rPr b="1">
                      <a:solidFill>
                        <a:srgbClr val="3355F8"/>
                      </a:solidFill>
                    </a:rPr>
                    <a:t>$116</a:t>
                  </a:r>
                  <a:endParaRPr b="1">
                    <a:solidFill>
                      <a:srgbClr val="3355F8"/>
                    </a:solidFill>
                  </a:endParaRPr>
                </a:p>
              </p:txBody>
            </p:sp>
          </p:grpSp>
          <p:grpSp>
            <p:nvGrpSpPr>
              <p:cNvPr id="442" name="Google Shape;2523;p265"/>
              <p:cNvGrpSpPr/>
              <p:nvPr/>
            </p:nvGrpSpPr>
            <p:grpSpPr>
              <a:xfrm>
                <a:off x="9742" y="1170227"/>
                <a:ext cx="1799101" cy="606158"/>
                <a:chOff x="0" y="0"/>
                <a:chExt cx="1799100" cy="606156"/>
              </a:xfrm>
            </p:grpSpPr>
            <p:sp>
              <p:nvSpPr>
                <p:cNvPr id="440" name="Google Shape;2524;p265"/>
                <p:cNvSpPr/>
                <p:nvPr/>
              </p:nvSpPr>
              <p:spPr>
                <a:xfrm>
                  <a:off x="0" y="0"/>
                  <a:ext cx="1799101" cy="3786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41" name="Google Shape;2525;p265"/>
                <p:cNvSpPr txBox="1"/>
                <p:nvPr/>
              </p:nvSpPr>
              <p:spPr>
                <a:xfrm>
                  <a:off x="50483" y="32156"/>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0E2841"/>
                      </a:solidFill>
                    </a:defRPr>
                  </a:pPr>
                  <a:r>
                    <a:t>$87 / </a:t>
                  </a:r>
                  <a:r>
                    <a:rPr b="1">
                      <a:solidFill>
                        <a:srgbClr val="3355F8"/>
                      </a:solidFill>
                    </a:rPr>
                    <a:t>$116</a:t>
                  </a:r>
                  <a:endParaRPr b="1">
                    <a:solidFill>
                      <a:srgbClr val="3355F8"/>
                    </a:solidFill>
                  </a:endParaRPr>
                </a:p>
              </p:txBody>
            </p:sp>
          </p:grpSp>
          <p:grpSp>
            <p:nvGrpSpPr>
              <p:cNvPr id="445" name="Google Shape;2526;p265"/>
              <p:cNvGrpSpPr/>
              <p:nvPr/>
            </p:nvGrpSpPr>
            <p:grpSpPr>
              <a:xfrm>
                <a:off x="9742" y="1645616"/>
                <a:ext cx="1799101" cy="606158"/>
                <a:chOff x="0" y="0"/>
                <a:chExt cx="1799100" cy="606156"/>
              </a:xfrm>
            </p:grpSpPr>
            <p:sp>
              <p:nvSpPr>
                <p:cNvPr id="443" name="Google Shape;2527;p265"/>
                <p:cNvSpPr/>
                <p:nvPr/>
              </p:nvSpPr>
              <p:spPr>
                <a:xfrm>
                  <a:off x="0" y="0"/>
                  <a:ext cx="1799101" cy="3786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44" name="Google Shape;2528;p265"/>
                <p:cNvSpPr txBox="1"/>
                <p:nvPr/>
              </p:nvSpPr>
              <p:spPr>
                <a:xfrm>
                  <a:off x="50483" y="32156"/>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0E2841"/>
                      </a:solidFill>
                    </a:defRPr>
                  </a:pPr>
                  <a:r>
                    <a:t>$70 / </a:t>
                  </a:r>
                  <a:r>
                    <a:rPr b="1">
                      <a:solidFill>
                        <a:srgbClr val="3355F8"/>
                      </a:solidFill>
                    </a:rPr>
                    <a:t>$93</a:t>
                  </a:r>
                  <a:endParaRPr b="1">
                    <a:solidFill>
                      <a:srgbClr val="3355F8"/>
                    </a:solidFill>
                  </a:endParaRPr>
                </a:p>
              </p:txBody>
            </p:sp>
          </p:grpSp>
          <p:grpSp>
            <p:nvGrpSpPr>
              <p:cNvPr id="448" name="Google Shape;2529;p265"/>
              <p:cNvGrpSpPr/>
              <p:nvPr/>
            </p:nvGrpSpPr>
            <p:grpSpPr>
              <a:xfrm>
                <a:off x="0" y="2121116"/>
                <a:ext cx="1799101" cy="606157"/>
                <a:chOff x="0" y="0"/>
                <a:chExt cx="1799100" cy="606155"/>
              </a:xfrm>
            </p:grpSpPr>
            <p:sp>
              <p:nvSpPr>
                <p:cNvPr id="446" name="Google Shape;2530;p265"/>
                <p:cNvSpPr/>
                <p:nvPr/>
              </p:nvSpPr>
              <p:spPr>
                <a:xfrm>
                  <a:off x="0" y="0"/>
                  <a:ext cx="1799101" cy="3786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47" name="Google Shape;2531;p265"/>
                <p:cNvSpPr txBox="1"/>
                <p:nvPr/>
              </p:nvSpPr>
              <p:spPr>
                <a:xfrm>
                  <a:off x="50483" y="32155"/>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600">
                      <a:solidFill>
                        <a:srgbClr val="0E2841"/>
                      </a:solidFill>
                    </a:defRPr>
                  </a:pPr>
                  <a:r>
                    <a:t>$47 / </a:t>
                  </a:r>
                  <a:r>
                    <a:rPr b="1">
                      <a:solidFill>
                        <a:srgbClr val="3355F8"/>
                      </a:solidFill>
                    </a:rPr>
                    <a:t>$63</a:t>
                  </a:r>
                  <a:endParaRPr b="1">
                    <a:solidFill>
                      <a:srgbClr val="3355F8"/>
                    </a:solidFill>
                  </a:endParaRPr>
                </a:p>
              </p:txBody>
            </p:sp>
          </p:grpSp>
          <p:grpSp>
            <p:nvGrpSpPr>
              <p:cNvPr id="451" name="Google Shape;2532;p265"/>
              <p:cNvGrpSpPr/>
              <p:nvPr/>
            </p:nvGrpSpPr>
            <p:grpSpPr>
              <a:xfrm>
                <a:off x="0" y="2592394"/>
                <a:ext cx="1799101" cy="608016"/>
                <a:chOff x="0" y="0"/>
                <a:chExt cx="1799100" cy="608014"/>
              </a:xfrm>
            </p:grpSpPr>
            <p:sp>
              <p:nvSpPr>
                <p:cNvPr id="449" name="Google Shape;2533;p265"/>
                <p:cNvSpPr/>
                <p:nvPr/>
              </p:nvSpPr>
              <p:spPr>
                <a:xfrm>
                  <a:off x="0" y="0"/>
                  <a:ext cx="1799101" cy="3822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50" name="Google Shape;2534;p265"/>
                <p:cNvSpPr txBox="1"/>
                <p:nvPr/>
              </p:nvSpPr>
              <p:spPr>
                <a:xfrm>
                  <a:off x="50483" y="34014"/>
                  <a:ext cx="1698001" cy="574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600">
                      <a:solidFill>
                        <a:srgbClr val="0E2841"/>
                      </a:solidFill>
                    </a:defRPr>
                  </a:pPr>
                  <a:r>
                    <a:t>      $33 / </a:t>
                  </a:r>
                  <a:r>
                    <a:rPr b="1">
                      <a:solidFill>
                        <a:srgbClr val="3355F8"/>
                      </a:solidFill>
                    </a:rPr>
                    <a:t>$43</a:t>
                  </a:r>
                  <a:endParaRPr b="1">
                    <a:solidFill>
                      <a:srgbClr val="3355F8"/>
                    </a:solidFill>
                  </a:endParaRPr>
                </a:p>
              </p:txBody>
            </p:sp>
          </p:grpSp>
          <p:grpSp>
            <p:nvGrpSpPr>
              <p:cNvPr id="454" name="Google Shape;2535;p265"/>
              <p:cNvGrpSpPr/>
              <p:nvPr/>
            </p:nvGrpSpPr>
            <p:grpSpPr>
              <a:xfrm>
                <a:off x="0" y="3067391"/>
                <a:ext cx="1799101" cy="598485"/>
                <a:chOff x="0" y="0"/>
                <a:chExt cx="1799100" cy="598483"/>
              </a:xfrm>
            </p:grpSpPr>
            <p:sp>
              <p:nvSpPr>
                <p:cNvPr id="452" name="Google Shape;2536;p265"/>
                <p:cNvSpPr/>
                <p:nvPr/>
              </p:nvSpPr>
              <p:spPr>
                <a:xfrm>
                  <a:off x="0" y="0"/>
                  <a:ext cx="1799101"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53" name="Google Shape;2537;p265"/>
                <p:cNvSpPr txBox="1"/>
                <p:nvPr/>
              </p:nvSpPr>
              <p:spPr>
                <a:xfrm>
                  <a:off x="50483" y="49883"/>
                  <a:ext cx="1698001" cy="5486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defRPr sz="1700">
                      <a:solidFill>
                        <a:srgbClr val="0E2841"/>
                      </a:solidFill>
                    </a:defRPr>
                  </a:pPr>
                  <a:r>
                    <a:t>     $21 / </a:t>
                  </a:r>
                  <a:r>
                    <a:rPr b="1">
                      <a:solidFill>
                        <a:srgbClr val="3355F8"/>
                      </a:solidFill>
                    </a:rPr>
                    <a:t>$27</a:t>
                  </a:r>
                  <a:endParaRPr sz="1300"/>
                </a:p>
              </p:txBody>
            </p:sp>
          </p:grpSp>
        </p:grpSp>
        <p:grpSp>
          <p:nvGrpSpPr>
            <p:cNvPr id="480" name="Google Shape;2538;p265"/>
            <p:cNvGrpSpPr/>
            <p:nvPr/>
          </p:nvGrpSpPr>
          <p:grpSpPr>
            <a:xfrm>
              <a:off x="1766361" y="0"/>
              <a:ext cx="1799101" cy="3921930"/>
              <a:chOff x="0" y="0"/>
              <a:chExt cx="1799100" cy="3921930"/>
            </a:xfrm>
          </p:grpSpPr>
          <p:grpSp>
            <p:nvGrpSpPr>
              <p:cNvPr id="458" name="Google Shape;2539;p265"/>
              <p:cNvGrpSpPr/>
              <p:nvPr/>
            </p:nvGrpSpPr>
            <p:grpSpPr>
              <a:xfrm>
                <a:off x="-1" y="633757"/>
                <a:ext cx="1799102" cy="516968"/>
                <a:chOff x="0" y="0"/>
                <a:chExt cx="1799100" cy="516967"/>
              </a:xfrm>
            </p:grpSpPr>
            <p:sp>
              <p:nvSpPr>
                <p:cNvPr id="456" name="Google Shape;2540;p265"/>
                <p:cNvSpPr/>
                <p:nvPr/>
              </p:nvSpPr>
              <p:spPr>
                <a:xfrm>
                  <a:off x="0" y="65349"/>
                  <a:ext cx="1799101" cy="3807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57" name="Google Shape;2541;p265"/>
                <p:cNvSpPr txBox="1"/>
                <p:nvPr/>
              </p:nvSpPr>
              <p:spPr>
                <a:xfrm>
                  <a:off x="50482" y="0"/>
                  <a:ext cx="1698001" cy="51696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500">
                      <a:solidFill>
                        <a:srgbClr val="363636"/>
                      </a:solidFill>
                      <a:latin typeface="Arial"/>
                      <a:ea typeface="Arial"/>
                      <a:cs typeface="Arial"/>
                      <a:sym typeface="Arial"/>
                    </a:defRPr>
                  </a:lvl1pPr>
                </a:lstStyle>
                <a:p>
                  <a:pPr/>
                  <a:r>
                    <a:t>Executive Director*</a:t>
                  </a:r>
                </a:p>
              </p:txBody>
            </p:sp>
          </p:grpSp>
          <p:grpSp>
            <p:nvGrpSpPr>
              <p:cNvPr id="461" name="Google Shape;2542;p265"/>
              <p:cNvGrpSpPr/>
              <p:nvPr/>
            </p:nvGrpSpPr>
            <p:grpSpPr>
              <a:xfrm>
                <a:off x="-1" y="1172794"/>
                <a:ext cx="1799102" cy="380701"/>
                <a:chOff x="0" y="0"/>
                <a:chExt cx="1799100" cy="380699"/>
              </a:xfrm>
            </p:grpSpPr>
            <p:sp>
              <p:nvSpPr>
                <p:cNvPr id="459" name="Google Shape;2543;p265"/>
                <p:cNvSpPr/>
                <p:nvPr/>
              </p:nvSpPr>
              <p:spPr>
                <a:xfrm>
                  <a:off x="-1" y="0"/>
                  <a:ext cx="1799102"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60" name="Google Shape;2544;p265"/>
                <p:cNvSpPr txBox="1"/>
                <p:nvPr/>
              </p:nvSpPr>
              <p:spPr>
                <a:xfrm>
                  <a:off x="50481" y="38508"/>
                  <a:ext cx="1698002" cy="313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Arial"/>
                      <a:ea typeface="Arial"/>
                      <a:cs typeface="Arial"/>
                      <a:sym typeface="Arial"/>
                    </a:defRPr>
                  </a:lvl1pPr>
                </a:lstStyle>
                <a:p>
                  <a:pPr/>
                  <a:r>
                    <a:t>Senior Director*</a:t>
                  </a:r>
                </a:p>
              </p:txBody>
            </p:sp>
          </p:grpSp>
          <p:grpSp>
            <p:nvGrpSpPr>
              <p:cNvPr id="464" name="Google Shape;2545;p265"/>
              <p:cNvGrpSpPr/>
              <p:nvPr/>
            </p:nvGrpSpPr>
            <p:grpSpPr>
              <a:xfrm>
                <a:off x="-1" y="1646482"/>
                <a:ext cx="1799102" cy="380701"/>
                <a:chOff x="0" y="0"/>
                <a:chExt cx="1799100" cy="380699"/>
              </a:xfrm>
            </p:grpSpPr>
            <p:sp>
              <p:nvSpPr>
                <p:cNvPr id="462" name="Google Shape;2546;p265"/>
                <p:cNvSpPr/>
                <p:nvPr/>
              </p:nvSpPr>
              <p:spPr>
                <a:xfrm>
                  <a:off x="-1" y="0"/>
                  <a:ext cx="1799102"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63" name="Google Shape;2547;p265"/>
                <p:cNvSpPr txBox="1"/>
                <p:nvPr/>
              </p:nvSpPr>
              <p:spPr>
                <a:xfrm>
                  <a:off x="50481" y="38508"/>
                  <a:ext cx="1698002" cy="313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Arial"/>
                      <a:ea typeface="Arial"/>
                      <a:cs typeface="Arial"/>
                      <a:sym typeface="Arial"/>
                    </a:defRPr>
                  </a:lvl1pPr>
                </a:lstStyle>
                <a:p>
                  <a:pPr/>
                  <a:r>
                    <a:t>Director</a:t>
                  </a:r>
                </a:p>
              </p:txBody>
            </p:sp>
          </p:grpSp>
          <p:grpSp>
            <p:nvGrpSpPr>
              <p:cNvPr id="467" name="Google Shape;2548;p265"/>
              <p:cNvGrpSpPr/>
              <p:nvPr/>
            </p:nvGrpSpPr>
            <p:grpSpPr>
              <a:xfrm>
                <a:off x="-1" y="2120169"/>
                <a:ext cx="1799102" cy="380701"/>
                <a:chOff x="0" y="0"/>
                <a:chExt cx="1799100" cy="380699"/>
              </a:xfrm>
            </p:grpSpPr>
            <p:sp>
              <p:nvSpPr>
                <p:cNvPr id="465" name="Google Shape;2549;p265"/>
                <p:cNvSpPr/>
                <p:nvPr/>
              </p:nvSpPr>
              <p:spPr>
                <a:xfrm>
                  <a:off x="-1" y="0"/>
                  <a:ext cx="1799102"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66" name="Google Shape;2550;p265"/>
                <p:cNvSpPr txBox="1"/>
                <p:nvPr/>
              </p:nvSpPr>
              <p:spPr>
                <a:xfrm>
                  <a:off x="50481" y="38508"/>
                  <a:ext cx="1698002" cy="313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Arial"/>
                      <a:ea typeface="Arial"/>
                      <a:cs typeface="Arial"/>
                      <a:sym typeface="Arial"/>
                    </a:defRPr>
                  </a:lvl1pPr>
                </a:lstStyle>
                <a:p>
                  <a:pPr/>
                  <a:r>
                    <a:t>Senior Manager</a:t>
                  </a:r>
                </a:p>
              </p:txBody>
            </p:sp>
          </p:grpSp>
          <p:grpSp>
            <p:nvGrpSpPr>
              <p:cNvPr id="470" name="Google Shape;2551;p265"/>
              <p:cNvGrpSpPr/>
              <p:nvPr/>
            </p:nvGrpSpPr>
            <p:grpSpPr>
              <a:xfrm>
                <a:off x="-1" y="2593856"/>
                <a:ext cx="1799102" cy="380701"/>
                <a:chOff x="0" y="0"/>
                <a:chExt cx="1799100" cy="380699"/>
              </a:xfrm>
            </p:grpSpPr>
            <p:sp>
              <p:nvSpPr>
                <p:cNvPr id="468" name="Google Shape;2552;p265"/>
                <p:cNvSpPr/>
                <p:nvPr/>
              </p:nvSpPr>
              <p:spPr>
                <a:xfrm>
                  <a:off x="-1" y="0"/>
                  <a:ext cx="1799102"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sz="1400">
                      <a:solidFill>
                        <a:srgbClr val="363636"/>
                      </a:solidFill>
                      <a:latin typeface="Arial"/>
                      <a:ea typeface="Arial"/>
                      <a:cs typeface="Arial"/>
                      <a:sym typeface="Arial"/>
                    </a:defRPr>
                  </a:pPr>
                </a:p>
              </p:txBody>
            </p:sp>
            <p:sp>
              <p:nvSpPr>
                <p:cNvPr id="469" name="Google Shape;2553;p265"/>
                <p:cNvSpPr txBox="1"/>
                <p:nvPr/>
              </p:nvSpPr>
              <p:spPr>
                <a:xfrm>
                  <a:off x="50481" y="38508"/>
                  <a:ext cx="1698002" cy="313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Arial"/>
                      <a:ea typeface="Arial"/>
                      <a:cs typeface="Arial"/>
                      <a:sym typeface="Arial"/>
                    </a:defRPr>
                  </a:lvl1pPr>
                </a:lstStyle>
                <a:p>
                  <a:pPr/>
                  <a:r>
                    <a:t>Manager</a:t>
                  </a:r>
                </a:p>
              </p:txBody>
            </p:sp>
          </p:grpSp>
          <p:grpSp>
            <p:nvGrpSpPr>
              <p:cNvPr id="473" name="Google Shape;2554;p265"/>
              <p:cNvGrpSpPr/>
              <p:nvPr/>
            </p:nvGrpSpPr>
            <p:grpSpPr>
              <a:xfrm>
                <a:off x="-1" y="3067542"/>
                <a:ext cx="1799102" cy="380701"/>
                <a:chOff x="0" y="0"/>
                <a:chExt cx="1799100" cy="380699"/>
              </a:xfrm>
            </p:grpSpPr>
            <p:sp>
              <p:nvSpPr>
                <p:cNvPr id="471" name="Google Shape;2555;p265"/>
                <p:cNvSpPr/>
                <p:nvPr/>
              </p:nvSpPr>
              <p:spPr>
                <a:xfrm>
                  <a:off x="-1" y="0"/>
                  <a:ext cx="1799102"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72" name="Google Shape;2556;p265"/>
                <p:cNvSpPr txBox="1"/>
                <p:nvPr/>
              </p:nvSpPr>
              <p:spPr>
                <a:xfrm>
                  <a:off x="50481" y="38508"/>
                  <a:ext cx="1698002" cy="313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Arial"/>
                      <a:ea typeface="Arial"/>
                      <a:cs typeface="Arial"/>
                      <a:sym typeface="Arial"/>
                    </a:defRPr>
                  </a:lvl1pPr>
                </a:lstStyle>
                <a:p>
                  <a:pPr/>
                  <a:r>
                    <a:t>Senior Associate</a:t>
                  </a:r>
                </a:p>
              </p:txBody>
            </p:sp>
          </p:grpSp>
          <p:grpSp>
            <p:nvGrpSpPr>
              <p:cNvPr id="476" name="Google Shape;2557;p265"/>
              <p:cNvGrpSpPr/>
              <p:nvPr/>
            </p:nvGrpSpPr>
            <p:grpSpPr>
              <a:xfrm>
                <a:off x="-1" y="3541229"/>
                <a:ext cx="1799102" cy="380701"/>
                <a:chOff x="0" y="0"/>
                <a:chExt cx="1799100" cy="380699"/>
              </a:xfrm>
            </p:grpSpPr>
            <p:sp>
              <p:nvSpPr>
                <p:cNvPr id="474" name="Google Shape;2558;p265"/>
                <p:cNvSpPr/>
                <p:nvPr/>
              </p:nvSpPr>
              <p:spPr>
                <a:xfrm>
                  <a:off x="-1" y="0"/>
                  <a:ext cx="1799102" cy="380700"/>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75" name="Google Shape;2559;p265"/>
                <p:cNvSpPr txBox="1"/>
                <p:nvPr/>
              </p:nvSpPr>
              <p:spPr>
                <a:xfrm>
                  <a:off x="50481" y="38508"/>
                  <a:ext cx="1698002" cy="313354"/>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600">
                      <a:solidFill>
                        <a:srgbClr val="363636"/>
                      </a:solidFill>
                      <a:latin typeface="Arial"/>
                      <a:ea typeface="Arial"/>
                      <a:cs typeface="Arial"/>
                      <a:sym typeface="Arial"/>
                    </a:defRPr>
                  </a:lvl1pPr>
                </a:lstStyle>
                <a:p>
                  <a:pPr/>
                  <a:r>
                    <a:t>Associate</a:t>
                  </a:r>
                </a:p>
              </p:txBody>
            </p:sp>
          </p:grpSp>
          <p:grpSp>
            <p:nvGrpSpPr>
              <p:cNvPr id="479" name="Google Shape;2560;p265"/>
              <p:cNvGrpSpPr/>
              <p:nvPr/>
            </p:nvGrpSpPr>
            <p:grpSpPr>
              <a:xfrm>
                <a:off x="-1" y="-1"/>
                <a:ext cx="1799102" cy="606301"/>
                <a:chOff x="0" y="0"/>
                <a:chExt cx="1799100" cy="606300"/>
              </a:xfrm>
            </p:grpSpPr>
            <p:sp>
              <p:nvSpPr>
                <p:cNvPr id="477" name="Google Shape;2561;p265"/>
                <p:cNvSpPr/>
                <p:nvPr/>
              </p:nvSpPr>
              <p:spPr>
                <a:xfrm>
                  <a:off x="-1" y="-1"/>
                  <a:ext cx="1799102" cy="606302"/>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78" name="Google Shape;2562;p265"/>
                <p:cNvSpPr txBox="1"/>
                <p:nvPr/>
              </p:nvSpPr>
              <p:spPr>
                <a:xfrm>
                  <a:off x="45720" y="128082"/>
                  <a:ext cx="1707601" cy="35062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Arial"/>
                      <a:ea typeface="Arial"/>
                      <a:cs typeface="Arial"/>
                      <a:sym typeface="Arial"/>
                    </a:defRPr>
                  </a:lvl1pPr>
                </a:lstStyle>
                <a:p>
                  <a:pPr/>
                  <a:r>
                    <a:t>Your Level </a:t>
                  </a:r>
                </a:p>
              </p:txBody>
            </p:sp>
          </p:grpSp>
        </p:grpSp>
        <p:grpSp>
          <p:nvGrpSpPr>
            <p:cNvPr id="490" name="Google Shape;2563;p265"/>
            <p:cNvGrpSpPr/>
            <p:nvPr/>
          </p:nvGrpSpPr>
          <p:grpSpPr>
            <a:xfrm>
              <a:off x="0" y="2015670"/>
              <a:ext cx="1691100" cy="1521252"/>
              <a:chOff x="0" y="0"/>
              <a:chExt cx="1691099" cy="1521251"/>
            </a:xfrm>
          </p:grpSpPr>
          <p:grpSp>
            <p:nvGrpSpPr>
              <p:cNvPr id="483" name="Google Shape;2564;p265"/>
              <p:cNvGrpSpPr/>
              <p:nvPr/>
            </p:nvGrpSpPr>
            <p:grpSpPr>
              <a:xfrm>
                <a:off x="0" y="0"/>
                <a:ext cx="1691100" cy="440010"/>
                <a:chOff x="0" y="0"/>
                <a:chExt cx="1691099" cy="440009"/>
              </a:xfrm>
            </p:grpSpPr>
            <p:sp>
              <p:nvSpPr>
                <p:cNvPr id="481" name="Google Shape;2565;p265"/>
                <p:cNvSpPr/>
                <p:nvPr/>
              </p:nvSpPr>
              <p:spPr>
                <a:xfrm>
                  <a:off x="0" y="5309"/>
                  <a:ext cx="1691100" cy="434701"/>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defRPr sz="2400">
                      <a:solidFill>
                        <a:srgbClr val="FFFFFF"/>
                      </a:solidFill>
                      <a:latin typeface="Arial"/>
                      <a:ea typeface="Arial"/>
                      <a:cs typeface="Arial"/>
                      <a:sym typeface="Arial"/>
                    </a:defRPr>
                  </a:pPr>
                </a:p>
              </p:txBody>
            </p:sp>
            <p:sp>
              <p:nvSpPr>
                <p:cNvPr id="482" name="Google Shape;2566;p265"/>
                <p:cNvSpPr txBox="1"/>
                <p:nvPr/>
              </p:nvSpPr>
              <p:spPr>
                <a:xfrm>
                  <a:off x="52214" y="-1"/>
                  <a:ext cx="1586701" cy="375192"/>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2000">
                      <a:solidFill>
                        <a:srgbClr val="FFFFFF"/>
                      </a:solidFill>
                      <a:latin typeface="Arial"/>
                      <a:ea typeface="Arial"/>
                      <a:cs typeface="Arial"/>
                      <a:sym typeface="Arial"/>
                    </a:defRPr>
                  </a:lvl1pPr>
                </a:lstStyle>
                <a:p>
                  <a:pPr/>
                  <a:r>
                    <a:t>Bonus</a:t>
                  </a:r>
                </a:p>
              </p:txBody>
            </p:sp>
          </p:grpSp>
          <p:grpSp>
            <p:nvGrpSpPr>
              <p:cNvPr id="486" name="Google Shape;2567;p265"/>
              <p:cNvGrpSpPr/>
              <p:nvPr/>
            </p:nvGrpSpPr>
            <p:grpSpPr>
              <a:xfrm>
                <a:off x="10869" y="550828"/>
                <a:ext cx="1669501" cy="432301"/>
                <a:chOff x="0" y="0"/>
                <a:chExt cx="1669500" cy="432300"/>
              </a:xfrm>
            </p:grpSpPr>
            <p:sp>
              <p:nvSpPr>
                <p:cNvPr id="484" name="Google Shape;2568;p265"/>
                <p:cNvSpPr/>
                <p:nvPr/>
              </p:nvSpPr>
              <p:spPr>
                <a:xfrm>
                  <a:off x="0" y="0"/>
                  <a:ext cx="1669501" cy="4323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85" name="Google Shape;2569;p265"/>
                <p:cNvSpPr txBox="1"/>
                <p:nvPr/>
              </p:nvSpPr>
              <p:spPr>
                <a:xfrm>
                  <a:off x="57642" y="62445"/>
                  <a:ext cx="1554001" cy="3073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sz="1400">
                      <a:solidFill>
                        <a:srgbClr val="0E2841"/>
                      </a:solidFill>
                    </a:defRPr>
                  </a:lvl1pPr>
                </a:lstStyle>
                <a:p>
                  <a:pPr/>
                  <a:r>
                    <a:t>$400 (45 Days)</a:t>
                  </a:r>
                </a:p>
              </p:txBody>
            </p:sp>
          </p:grpSp>
          <p:grpSp>
            <p:nvGrpSpPr>
              <p:cNvPr id="489" name="Google Shape;2570;p265"/>
              <p:cNvGrpSpPr/>
              <p:nvPr/>
            </p:nvGrpSpPr>
            <p:grpSpPr>
              <a:xfrm>
                <a:off x="10869" y="1088951"/>
                <a:ext cx="1669501" cy="432301"/>
                <a:chOff x="0" y="0"/>
                <a:chExt cx="1669500" cy="432300"/>
              </a:xfrm>
            </p:grpSpPr>
            <p:sp>
              <p:nvSpPr>
                <p:cNvPr id="487" name="Google Shape;2571;p265"/>
                <p:cNvSpPr/>
                <p:nvPr/>
              </p:nvSpPr>
              <p:spPr>
                <a:xfrm>
                  <a:off x="0" y="0"/>
                  <a:ext cx="1669501" cy="432301"/>
                </a:xfrm>
                <a:prstGeom prst="rect">
                  <a:avLst/>
                </a:prstGeom>
                <a:solidFill>
                  <a:srgbClr val="FFFFFF">
                    <a:alpha val="69800"/>
                  </a:srgbClr>
                </a:solidFill>
                <a:ln w="9525" cap="flat">
                  <a:solidFill>
                    <a:srgbClr val="8231D4"/>
                  </a:solidFill>
                  <a:prstDash val="solid"/>
                  <a:round/>
                </a:ln>
                <a:effectLst/>
              </p:spPr>
              <p:txBody>
                <a:bodyPr wrap="square" lIns="45719" tIns="45719" rIns="45719" bIns="45719" numCol="1" anchor="ctr">
                  <a:noAutofit/>
                </a:bodyPr>
                <a:lstStyle/>
                <a:p>
                  <a:pPr algn="ctr">
                    <a:defRPr>
                      <a:solidFill>
                        <a:srgbClr val="353634"/>
                      </a:solidFill>
                      <a:latin typeface="Calibri"/>
                      <a:ea typeface="Calibri"/>
                      <a:cs typeface="Calibri"/>
                      <a:sym typeface="Calibri"/>
                    </a:defRPr>
                  </a:pPr>
                </a:p>
              </p:txBody>
            </p:sp>
            <p:sp>
              <p:nvSpPr>
                <p:cNvPr id="488" name="Google Shape;2572;p265"/>
                <p:cNvSpPr txBox="1"/>
                <p:nvPr/>
              </p:nvSpPr>
              <p:spPr>
                <a:xfrm>
                  <a:off x="57642" y="56095"/>
                  <a:ext cx="1554001" cy="3200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p>
                  <a:pPr algn="ctr">
                    <a:defRPr sz="1500">
                      <a:solidFill>
                        <a:srgbClr val="363636"/>
                      </a:solidFill>
                      <a:latin typeface="Arial"/>
                      <a:ea typeface="Arial"/>
                      <a:cs typeface="Arial"/>
                      <a:sym typeface="Arial"/>
                    </a:defRPr>
                  </a:pPr>
                  <a:r>
                    <a:t>$</a:t>
                  </a:r>
                  <a:r>
                    <a:rPr>
                      <a:latin typeface="+mn-lt"/>
                      <a:ea typeface="+mn-ea"/>
                      <a:cs typeface="+mn-cs"/>
                      <a:sym typeface="Aptos"/>
                    </a:rPr>
                    <a:t>20</a:t>
                  </a:r>
                  <a:r>
                    <a:t>0 (20 Days)</a:t>
                  </a:r>
                </a:p>
              </p:txBody>
            </p:sp>
          </p:grpSp>
        </p:grpSp>
      </p:grpSp>
      <p:grpSp>
        <p:nvGrpSpPr>
          <p:cNvPr id="494" name="Google Shape;2573;p265"/>
          <p:cNvGrpSpPr/>
          <p:nvPr/>
        </p:nvGrpSpPr>
        <p:grpSpPr>
          <a:xfrm>
            <a:off x="9023250" y="2449174"/>
            <a:ext cx="3168792" cy="2353807"/>
            <a:chOff x="0" y="0"/>
            <a:chExt cx="3168791" cy="2353805"/>
          </a:xfrm>
        </p:grpSpPr>
        <p:sp>
          <p:nvSpPr>
            <p:cNvPr id="492" name="Google Shape;2574;p265"/>
            <p:cNvSpPr/>
            <p:nvPr/>
          </p:nvSpPr>
          <p:spPr>
            <a:xfrm>
              <a:off x="0" y="-1"/>
              <a:ext cx="381064" cy="2353807"/>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0"/>
                  </a:moveTo>
                  <a:cubicBezTo>
                    <a:pt x="5965" y="0"/>
                    <a:pt x="10800" y="70"/>
                    <a:pt x="10800" y="156"/>
                  </a:cubicBezTo>
                  <a:lnTo>
                    <a:pt x="10800" y="10644"/>
                  </a:lnTo>
                  <a:cubicBezTo>
                    <a:pt x="10800" y="10730"/>
                    <a:pt x="15635" y="10800"/>
                    <a:pt x="21600" y="10800"/>
                  </a:cubicBezTo>
                  <a:cubicBezTo>
                    <a:pt x="15635" y="10800"/>
                    <a:pt x="10800" y="10870"/>
                    <a:pt x="10800" y="10956"/>
                  </a:cubicBezTo>
                  <a:lnTo>
                    <a:pt x="10800" y="21444"/>
                  </a:lnTo>
                  <a:cubicBezTo>
                    <a:pt x="10800" y="21530"/>
                    <a:pt x="5965" y="21600"/>
                    <a:pt x="0" y="21600"/>
                  </a:cubicBezTo>
                </a:path>
              </a:pathLst>
            </a:custGeom>
            <a:noFill/>
            <a:ln w="38100" cap="flat">
              <a:solidFill>
                <a:srgbClr val="363636"/>
              </a:solidFill>
              <a:prstDash val="solid"/>
              <a:miter lim="800000"/>
            </a:ln>
            <a:effectLst/>
          </p:spPr>
          <p:txBody>
            <a:bodyPr wrap="square" lIns="45719" tIns="45719" rIns="45719" bIns="45719" numCol="1" anchor="ctr">
              <a:noAutofit/>
            </a:bodyPr>
            <a:lstStyle/>
            <a:p>
              <a:pPr algn="ctr">
                <a:defRPr>
                  <a:solidFill>
                    <a:srgbClr val="161616"/>
                  </a:solidFill>
                  <a:latin typeface="Calibri"/>
                  <a:ea typeface="Calibri"/>
                  <a:cs typeface="Calibri"/>
                  <a:sym typeface="Calibri"/>
                </a:defRPr>
              </a:pPr>
            </a:p>
          </p:txBody>
        </p:sp>
        <p:sp>
          <p:nvSpPr>
            <p:cNvPr id="493" name="Google Shape;2575;p265"/>
            <p:cNvSpPr txBox="1"/>
            <p:nvPr/>
          </p:nvSpPr>
          <p:spPr>
            <a:xfrm>
              <a:off x="503124" y="934174"/>
              <a:ext cx="2665668" cy="7391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t">
              <a:spAutoFit/>
            </a:bodyPr>
            <a:lstStyle/>
            <a:p>
              <a:pPr>
                <a:defRPr sz="3200">
                  <a:solidFill>
                    <a:srgbClr val="151515"/>
                  </a:solidFill>
                </a:defRPr>
              </a:pPr>
              <a:r>
                <a:t>$345 / </a:t>
              </a:r>
              <a:r>
                <a:rPr b="1">
                  <a:solidFill>
                    <a:srgbClr val="3355F8"/>
                  </a:solidFill>
                </a:rPr>
                <a:t>$460</a:t>
              </a:r>
              <a:endParaRPr sz="1100"/>
            </a:p>
          </p:txBody>
        </p:sp>
      </p:grpSp>
      <p:sp>
        <p:nvSpPr>
          <p:cNvPr id="495" name="Google Shape;2576;p265"/>
          <p:cNvSpPr txBox="1"/>
          <p:nvPr/>
        </p:nvSpPr>
        <p:spPr>
          <a:xfrm>
            <a:off x="7205365" y="5150813"/>
            <a:ext cx="4782001" cy="264215"/>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1200">
                <a:solidFill>
                  <a:srgbClr val="353634"/>
                </a:solidFill>
                <a:latin typeface="Arial"/>
                <a:ea typeface="Arial"/>
                <a:cs typeface="Arial"/>
                <a:sym typeface="Arial"/>
              </a:defRPr>
            </a:lvl1pPr>
          </a:lstStyle>
          <a:p>
            <a:pPr/>
            <a:r>
              <a:t>*Based on Elite Level Commissions</a:t>
            </a:r>
          </a:p>
        </p:txBody>
      </p:sp>
      <p:sp>
        <p:nvSpPr>
          <p:cNvPr id="496" name="Google Shape;2577;p265"/>
          <p:cNvSpPr txBox="1"/>
          <p:nvPr/>
        </p:nvSpPr>
        <p:spPr>
          <a:xfrm>
            <a:off x="1663148" y="5688976"/>
            <a:ext cx="8865601" cy="43097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800">
                <a:solidFill>
                  <a:srgbClr val="363636"/>
                </a:solidFill>
                <a:latin typeface="Arial"/>
                <a:ea typeface="Arial"/>
                <a:cs typeface="Arial"/>
                <a:sym typeface="Arial"/>
              </a:defRPr>
            </a:lvl1pPr>
          </a:lstStyle>
          <a:p>
            <a:pPr/>
            <a:r>
              <a:t>The business opportunity information is for use by LegalShield, its affiliates and its independent associates.  No guarantee or promise of increased income or business is implied. Individual results and success as an independent sales associate depends on individual effort and abilities. For statistics on actual earnings, please review the Income Disclosure Statement available at opportunity.legalshield.com.</a:t>
            </a:r>
          </a:p>
        </p:txBody>
      </p:sp>
      <p:grpSp>
        <p:nvGrpSpPr>
          <p:cNvPr id="499" name="Google Shape;2578;p265"/>
          <p:cNvGrpSpPr/>
          <p:nvPr/>
        </p:nvGrpSpPr>
        <p:grpSpPr>
          <a:xfrm>
            <a:off x="9023246" y="1554796"/>
            <a:ext cx="2036101" cy="617322"/>
            <a:chOff x="0" y="0"/>
            <a:chExt cx="2036099" cy="617321"/>
          </a:xfrm>
        </p:grpSpPr>
        <p:sp>
          <p:nvSpPr>
            <p:cNvPr id="497" name="Rectangle"/>
            <p:cNvSpPr/>
            <p:nvPr/>
          </p:nvSpPr>
          <p:spPr>
            <a:xfrm>
              <a:off x="0" y="5510"/>
              <a:ext cx="2036100" cy="606301"/>
            </a:xfrm>
            <a:prstGeom prst="rect">
              <a:avLst/>
            </a:prstGeom>
            <a:solidFill>
              <a:srgbClr val="8231D4"/>
            </a:solidFill>
            <a:ln w="12700" cap="flat">
              <a:noFill/>
              <a:miter lim="400000"/>
            </a:ln>
            <a:effectLst/>
          </p:spPr>
          <p:txBody>
            <a:bodyPr wrap="square" lIns="45719" tIns="45719" rIns="45719" bIns="45719" numCol="1" anchor="ctr">
              <a:noAutofit/>
            </a:bodyPr>
            <a:lstStyle/>
            <a:p>
              <a:pPr algn="ctr"/>
            </a:p>
          </p:txBody>
        </p:sp>
        <p:sp>
          <p:nvSpPr>
            <p:cNvPr id="498" name="+ Residual Income"/>
            <p:cNvSpPr txBox="1"/>
            <p:nvPr/>
          </p:nvSpPr>
          <p:spPr>
            <a:xfrm>
              <a:off x="45724" y="-1"/>
              <a:ext cx="1944651" cy="617323"/>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45699" tIns="45699" rIns="45699" bIns="45699" numCol="1" anchor="ctr">
              <a:spAutoFit/>
            </a:bodyPr>
            <a:lstStyle>
              <a:lvl1pPr algn="ctr">
                <a:defRPr>
                  <a:solidFill>
                    <a:srgbClr val="FFFFFF"/>
                  </a:solidFill>
                  <a:latin typeface="Arial"/>
                  <a:ea typeface="Arial"/>
                  <a:cs typeface="Arial"/>
                  <a:sym typeface="Arial"/>
                </a:defRPr>
              </a:lvl1pPr>
            </a:lstStyle>
            <a:p>
              <a:pPr/>
              <a:r>
                <a:t>+ Residual Income</a:t>
              </a:r>
            </a:p>
          </p:txBody>
        </p:sp>
      </p:grpSp>
      <p:sp>
        <p:nvSpPr>
          <p:cNvPr id="500" name="Google Shape;2579;p265"/>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200">
        <p:fade/>
      </p:transition>
    </mc:Choice>
    <mc:Fallback>
      <p:transition spd="slow">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494"/>
                                        </p:tgtEl>
                                        <p:attrNameLst>
                                          <p:attrName>style.visibility</p:attrName>
                                        </p:attrNameLst>
                                      </p:cBhvr>
                                      <p:to>
                                        <p:strVal val="visible"/>
                                      </p:to>
                                    </p:set>
                                    <p:anim calcmode="lin" valueType="num">
                                      <p:cBhvr>
                                        <p:cTn id="7" dur="500" fill="hold"/>
                                        <p:tgtEl>
                                          <p:spTgt spid="494"/>
                                        </p:tgtEl>
                                        <p:attrNameLst>
                                          <p:attrName>ppt_x</p:attrName>
                                        </p:attrNameLst>
                                      </p:cBhvr>
                                      <p:tavLst>
                                        <p:tav tm="0">
                                          <p:val>
                                            <p:strVal val="#ppt_x"/>
                                          </p:val>
                                        </p:tav>
                                        <p:tav tm="100000">
                                          <p:val>
                                            <p:strVal val="#ppt_x"/>
                                          </p:val>
                                        </p:tav>
                                      </p:tavLst>
                                    </p:anim>
                                    <p:anim calcmode="lin" valueType="num">
                                      <p:cBhvr>
                                        <p:cTn id="8" dur="500" fill="hold"/>
                                        <p:tgtEl>
                                          <p:spTgt spid="49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494" grpId="1"/>
    </p:bldLst>
  </p:timing>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2" name="Google Shape;2584;p266"/>
          <p:cNvSpPr txBox="1"/>
          <p:nvPr/>
        </p:nvSpPr>
        <p:spPr>
          <a:xfrm>
            <a:off x="1025550" y="2037114"/>
            <a:ext cx="10140900" cy="3351500"/>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indent="12700" algn="ctr">
              <a:lnSpc>
                <a:spcPct val="115000"/>
              </a:lnSpc>
              <a:spcBef>
                <a:spcPts val="1000"/>
              </a:spcBef>
              <a:defRPr sz="2800">
                <a:solidFill>
                  <a:srgbClr val="161616"/>
                </a:solidFill>
                <a:latin typeface="Inter Regular"/>
                <a:ea typeface="Inter Regular"/>
                <a:cs typeface="Inter Regular"/>
                <a:sym typeface="Inter Regular"/>
              </a:defRPr>
            </a:pPr>
            <a:r>
              <a:t>Land a company with 100 employees,</a:t>
            </a:r>
          </a:p>
          <a:p>
            <a:pPr indent="12700" algn="ctr">
              <a:lnSpc>
                <a:spcPct val="115000"/>
              </a:lnSpc>
              <a:spcBef>
                <a:spcPts val="1000"/>
              </a:spcBef>
              <a:defRPr sz="2800">
                <a:solidFill>
                  <a:srgbClr val="161616"/>
                </a:solidFill>
                <a:latin typeface="Inter Regular"/>
                <a:ea typeface="Inter Regular"/>
                <a:cs typeface="Inter Regular"/>
                <a:sym typeface="Inter Regular"/>
              </a:defRPr>
            </a:pPr>
            <a:r>
              <a:t>50 employees enroll </a:t>
            </a:r>
            <a:br/>
            <a:r>
              <a:rPr>
                <a:solidFill>
                  <a:srgbClr val="4A86E8"/>
                </a:solidFill>
              </a:rPr>
              <a:t> </a:t>
            </a:r>
            <a:r>
              <a:rPr>
                <a:solidFill>
                  <a:srgbClr val="8124BB"/>
                </a:solidFill>
                <a:latin typeface="Inter Bold"/>
                <a:ea typeface="Inter Bold"/>
                <a:cs typeface="Inter Bold"/>
                <a:sym typeface="Inter Bold"/>
              </a:rPr>
              <a:t>At an average $150 per, that’s $7500</a:t>
            </a:r>
            <a:endParaRPr>
              <a:solidFill>
                <a:srgbClr val="8124BB"/>
              </a:solidFill>
              <a:latin typeface="Inter Bold"/>
              <a:ea typeface="Inter Bold"/>
              <a:cs typeface="Inter Bold"/>
              <a:sym typeface="Inter Bold"/>
            </a:endParaRPr>
          </a:p>
          <a:p>
            <a:pPr indent="12700" algn="ctr">
              <a:lnSpc>
                <a:spcPct val="115000"/>
              </a:lnSpc>
              <a:spcBef>
                <a:spcPts val="1000"/>
              </a:spcBef>
              <a:defRPr sz="2800">
                <a:solidFill>
                  <a:srgbClr val="8124BB"/>
                </a:solidFill>
                <a:latin typeface="Inter Bold"/>
                <a:ea typeface="Inter Bold"/>
                <a:cs typeface="Inter Bold"/>
                <a:sym typeface="Inter Bold"/>
              </a:defRPr>
            </a:pPr>
            <a:r>
              <a:t>PLUS RESIDUALS</a:t>
            </a:r>
            <a:br/>
            <a:endParaRPr>
              <a:solidFill>
                <a:srgbClr val="161616"/>
              </a:solidFill>
            </a:endParaRPr>
          </a:p>
        </p:txBody>
      </p:sp>
      <p:sp>
        <p:nvSpPr>
          <p:cNvPr id="503" name="Google Shape;2585;p266"/>
          <p:cNvSpPr txBox="1"/>
          <p:nvPr/>
        </p:nvSpPr>
        <p:spPr>
          <a:xfrm>
            <a:off x="2060571" y="180672"/>
            <a:ext cx="7381180" cy="61465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defRPr sz="2800">
                <a:latin typeface="Inter Bold"/>
                <a:ea typeface="Inter Bold"/>
                <a:cs typeface="Inter Bold"/>
                <a:sym typeface="Inter Bold"/>
              </a:defRPr>
            </a:lvl1pPr>
          </a:lstStyle>
          <a:p>
            <a:pPr/>
            <a:r>
              <a:t>The Power of B2B (Employee Benefits)</a:t>
            </a:r>
          </a:p>
        </p:txBody>
      </p:sp>
      <p:sp>
        <p:nvSpPr>
          <p:cNvPr id="504" name="Google Shape;2586;p266"/>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06" name="Google Shape;2584;p266"/>
          <p:cNvSpPr txBox="1"/>
          <p:nvPr/>
        </p:nvSpPr>
        <p:spPr>
          <a:xfrm>
            <a:off x="1025550" y="1327249"/>
            <a:ext cx="10140900" cy="434464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indent="12700" algn="ctr">
              <a:lnSpc>
                <a:spcPct val="115000"/>
              </a:lnSpc>
              <a:spcBef>
                <a:spcPts val="1000"/>
              </a:spcBef>
              <a:defRPr sz="2800">
                <a:solidFill>
                  <a:srgbClr val="161616"/>
                </a:solidFill>
                <a:latin typeface="Inter Regular"/>
                <a:ea typeface="Inter Regular"/>
                <a:cs typeface="Inter Regular"/>
                <a:sym typeface="Inter Regular"/>
              </a:defRPr>
            </a:pPr>
            <a:r>
              <a:t>Protect 4 families a month with $74.90 memberships</a:t>
            </a:r>
            <a:br/>
            <a:r>
              <a:rPr>
                <a:solidFill>
                  <a:srgbClr val="4A86E8"/>
                </a:solidFill>
              </a:rPr>
              <a:t> </a:t>
            </a:r>
            <a:r>
              <a:rPr>
                <a:solidFill>
                  <a:srgbClr val="8124BB"/>
                </a:solidFill>
                <a:latin typeface="Inter Bold"/>
                <a:ea typeface="Inter Bold"/>
                <a:cs typeface="Inter Bold"/>
                <a:sym typeface="Inter Bold"/>
              </a:rPr>
              <a:t>Earn $320 – $2,164 a month</a:t>
            </a:r>
            <a:br>
              <a:rPr>
                <a:solidFill>
                  <a:srgbClr val="8124BB"/>
                </a:solidFill>
                <a:latin typeface="Inter Bold"/>
                <a:ea typeface="Inter Bold"/>
                <a:cs typeface="Inter Bold"/>
                <a:sym typeface="Inter Bold"/>
              </a:rPr>
            </a:br>
          </a:p>
          <a:p>
            <a:pPr indent="12700" algn="ctr">
              <a:lnSpc>
                <a:spcPct val="115000"/>
              </a:lnSpc>
              <a:spcBef>
                <a:spcPts val="1000"/>
              </a:spcBef>
              <a:defRPr sz="2800">
                <a:solidFill>
                  <a:srgbClr val="161616"/>
                </a:solidFill>
                <a:latin typeface="Inter Regular"/>
                <a:ea typeface="Inter Regular"/>
                <a:cs typeface="Inter Regular"/>
                <a:sym typeface="Inter Regular"/>
              </a:defRPr>
            </a:pPr>
            <a:r>
              <a:t>Teach 25 teammates to do the same</a:t>
            </a:r>
            <a:br/>
            <a:r>
              <a:rPr>
                <a:solidFill>
                  <a:srgbClr val="4A86E8"/>
                </a:solidFill>
              </a:rPr>
              <a:t> </a:t>
            </a:r>
            <a:r>
              <a:rPr>
                <a:solidFill>
                  <a:srgbClr val="8124BB"/>
                </a:solidFill>
                <a:latin typeface="Inter Bold"/>
                <a:ea typeface="Inter Bold"/>
                <a:cs typeface="Inter Bold"/>
                <a:sym typeface="Inter Bold"/>
              </a:rPr>
              <a:t>Earn $120,000 per year</a:t>
            </a:r>
            <a:br>
              <a:rPr>
                <a:solidFill>
                  <a:srgbClr val="8124BB"/>
                </a:solidFill>
                <a:latin typeface="Inter Bold"/>
                <a:ea typeface="Inter Bold"/>
                <a:cs typeface="Inter Bold"/>
                <a:sym typeface="Inter Bold"/>
              </a:rPr>
            </a:br>
            <a:r>
              <a:t> (25 teammates x 4 sales = 100 sales x 12 months </a:t>
            </a:r>
          </a:p>
          <a:p>
            <a:pPr indent="12700" algn="ctr">
              <a:lnSpc>
                <a:spcPct val="115000"/>
              </a:lnSpc>
              <a:spcBef>
                <a:spcPts val="1000"/>
              </a:spcBef>
              <a:defRPr sz="2800">
                <a:solidFill>
                  <a:srgbClr val="161616"/>
                </a:solidFill>
                <a:latin typeface="Inter Regular"/>
                <a:ea typeface="Inter Regular"/>
                <a:cs typeface="Inter Regular"/>
                <a:sym typeface="Inter Regular"/>
              </a:defRPr>
            </a:pPr>
            <a:r>
              <a:t>= 1,200 sales @ $100 average override)</a:t>
            </a:r>
          </a:p>
        </p:txBody>
      </p:sp>
      <p:sp>
        <p:nvSpPr>
          <p:cNvPr id="507" name="Google Shape;2585;p266"/>
          <p:cNvSpPr txBox="1"/>
          <p:nvPr/>
        </p:nvSpPr>
        <p:spPr>
          <a:xfrm>
            <a:off x="2750249" y="180672"/>
            <a:ext cx="6691502" cy="61465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lvl1pPr algn="ctr">
              <a:defRPr sz="2800">
                <a:latin typeface="Inter Bold"/>
                <a:ea typeface="Inter Bold"/>
                <a:cs typeface="Inter Bold"/>
                <a:sym typeface="Inter Bold"/>
              </a:defRPr>
            </a:lvl1pPr>
          </a:lstStyle>
          <a:p>
            <a:pPr/>
            <a:r>
              <a:t>The Power of Part Time</a:t>
            </a:r>
          </a:p>
        </p:txBody>
      </p:sp>
      <p:sp>
        <p:nvSpPr>
          <p:cNvPr id="508" name="Google Shape;2586;p266"/>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10" name="Google Shape;457;p91" descr="Google Shape;457;p91"/>
          <p:cNvPicPr>
            <a:picLocks noChangeAspect="1"/>
          </p:cNvPicPr>
          <p:nvPr>
            <p:ph type="pic" idx="21"/>
          </p:nvPr>
        </p:nvPicPr>
        <p:blipFill>
          <a:blip r:embed="rId2">
            <a:extLst/>
          </a:blip>
          <a:stretch>
            <a:fillRect/>
          </a:stretch>
        </p:blipFill>
        <p:spPr>
          <a:prstGeom prst="rect">
            <a:avLst/>
          </a:prstGeom>
        </p:spPr>
      </p:pic>
      <p:sp>
        <p:nvSpPr>
          <p:cNvPr id="511" name="Double-click to edit"/>
          <p:cNvSpPr txBox="1"/>
          <p:nvPr>
            <p:ph type="body" sz="quarter" idx="1"/>
          </p:nvPr>
        </p:nvSpPr>
        <p:spPr>
          <a:prstGeom prst="rect">
            <a:avLst/>
          </a:prstGeom>
        </p:spPr>
        <p:txBody>
          <a:bodyPr/>
          <a:lstStyle/>
          <a:p>
            <a:pPr/>
          </a:p>
        </p:txBody>
      </p:sp>
      <p:sp>
        <p:nvSpPr>
          <p:cNvPr id="512" name="Google Shape;459;p91"/>
          <p:cNvSpPr txBox="1"/>
          <p:nvPr>
            <p:ph type="body" idx="22"/>
          </p:nvPr>
        </p:nvSpPr>
        <p:spPr>
          <a:prstGeom prst="rect">
            <a:avLst/>
          </a:prstGeom>
        </p:spPr>
        <p:txBody>
          <a:bodyPr/>
          <a:lstStyle/>
          <a:p>
            <a:pPr indent="0">
              <a:buSzTx/>
              <a:buFontTx/>
              <a:buNone/>
              <a:defRPr sz="1200">
                <a:latin typeface="Arial"/>
                <a:ea typeface="Arial"/>
                <a:cs typeface="Arial"/>
                <a:sym typeface="Arial"/>
              </a:defRPr>
            </a:pPr>
          </a:p>
        </p:txBody>
      </p:sp>
      <p:pic>
        <p:nvPicPr>
          <p:cNvPr id="513" name="24F9C3F8-916D-4F2B-9206-326E26EE0665.PNG" descr="24F9C3F8-916D-4F2B-9206-326E26EE0665.PNG"/>
          <p:cNvPicPr>
            <a:picLocks noChangeAspect="1"/>
          </p:cNvPicPr>
          <p:nvPr/>
        </p:nvPicPr>
        <p:blipFill>
          <a:blip r:embed="rId3">
            <a:extLst/>
          </a:blip>
          <a:stretch>
            <a:fillRect/>
          </a:stretch>
        </p:blipFill>
        <p:spPr>
          <a:xfrm>
            <a:off x="952500" y="0"/>
            <a:ext cx="10287001" cy="6858001"/>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15" name="Google Shape;2592;p267"/>
          <p:cNvSpPr txBox="1"/>
          <p:nvPr>
            <p:ph type="body" sz="quarter" idx="1"/>
          </p:nvPr>
        </p:nvSpPr>
        <p:spPr>
          <a:xfrm>
            <a:off x="945300" y="1315454"/>
            <a:ext cx="10301400" cy="814201"/>
          </a:xfrm>
          <a:prstGeom prst="rect">
            <a:avLst/>
          </a:prstGeom>
        </p:spPr>
        <p:txBody>
          <a:bodyPr anchor="t"/>
          <a:lstStyle>
            <a:lvl1pPr marL="9522" indent="-9522" algn="ctr">
              <a:lnSpc>
                <a:spcPct val="100000"/>
              </a:lnSpc>
              <a:spcBef>
                <a:spcPts val="0"/>
              </a:spcBef>
              <a:defRPr sz="2000">
                <a:latin typeface="Inter Regular"/>
                <a:ea typeface="Inter Regular"/>
                <a:cs typeface="Inter Regular"/>
                <a:sym typeface="Inter Regular"/>
              </a:defRPr>
            </a:lvl1pPr>
          </a:lstStyle>
          <a:p>
            <a:pPr/>
            <a:r>
              <a:t>Qualify for all expense-paid trips!</a:t>
            </a:r>
          </a:p>
        </p:txBody>
      </p:sp>
      <p:sp>
        <p:nvSpPr>
          <p:cNvPr id="516" name="Google Shape;2593;p267"/>
          <p:cNvSpPr txBox="1"/>
          <p:nvPr/>
        </p:nvSpPr>
        <p:spPr>
          <a:xfrm>
            <a:off x="3502618" y="506010"/>
            <a:ext cx="5451458" cy="7389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normAutofit fontScale="100000" lnSpcReduction="0"/>
          </a:bodyPr>
          <a:lstStyle>
            <a:lvl1pPr marL="8379" indent="-8379" defTabSz="804672">
              <a:lnSpc>
                <a:spcPct val="90000"/>
              </a:lnSpc>
              <a:defRPr sz="2552">
                <a:solidFill>
                  <a:srgbClr val="262626"/>
                </a:solidFill>
                <a:latin typeface="Inter Bold"/>
                <a:ea typeface="Inter Bold"/>
                <a:cs typeface="Inter Bold"/>
                <a:sym typeface="Inter Bold"/>
              </a:defRPr>
            </a:lvl1pPr>
          </a:lstStyle>
          <a:p>
            <a:pPr/>
            <a:r>
              <a:t>Performance Club Incentive Trips</a:t>
            </a:r>
          </a:p>
        </p:txBody>
      </p:sp>
      <p:pic>
        <p:nvPicPr>
          <p:cNvPr id="517" name="Google Shape;2594;p267" descr="Google Shape;2594;p267"/>
          <p:cNvPicPr>
            <a:picLocks noChangeAspect="1"/>
          </p:cNvPicPr>
          <p:nvPr/>
        </p:nvPicPr>
        <p:blipFill>
          <a:blip r:embed="rId2">
            <a:extLst/>
          </a:blip>
          <a:srcRect l="0" t="11957" r="35151" b="8488"/>
          <a:stretch>
            <a:fillRect/>
          </a:stretch>
        </p:blipFill>
        <p:spPr>
          <a:xfrm>
            <a:off x="8986284" y="2200200"/>
            <a:ext cx="3240917" cy="2729426"/>
          </a:xfrm>
          <a:prstGeom prst="rect">
            <a:avLst/>
          </a:prstGeom>
          <a:ln w="12700">
            <a:miter lim="400000"/>
          </a:ln>
        </p:spPr>
      </p:pic>
      <p:sp>
        <p:nvSpPr>
          <p:cNvPr id="518" name="Google Shape;2595;p267"/>
          <p:cNvSpPr txBox="1"/>
          <p:nvPr/>
        </p:nvSpPr>
        <p:spPr>
          <a:xfrm>
            <a:off x="189875" y="6161525"/>
            <a:ext cx="11317852" cy="7772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lgn="ctr">
              <a:defRPr sz="700">
                <a:latin typeface="Inter Regular"/>
                <a:ea typeface="Inter Regular"/>
                <a:cs typeface="Inter Regular"/>
                <a:sym typeface="Inter Regular"/>
              </a:defRPr>
            </a:lvl1pPr>
          </a:lstStyle>
          <a:p>
            <a:pPr/>
            <a:r>
              <a:t>By participating in any Pre-Paid Legal Services Inc., (“PPLSI”) incentive or bonus program and to receive benefits, cash or otherwise, the associate agrees to have his/her full name, associate title, level, or standing published and recognized in PPLSI marketing materials, whether oral, written or electronic. PPLSI reserves the right, in its sole discretion, to review all incentives and bonuses, business submitted or activity, and where necessary, in its sole discretion, delay or stop payment of any bonus, to chargeback bonuses when appropriate, and to amend or revoke this incentive, or any part thereof, at any time. Please refer to your Associate Agreement and Policies and Procedures for details on incentives, bonuses or compensation as the Associate Agreement and Policies and Procedures for details on incentives, bonuses or compensation as the Associate Agreement and Policies and Procedures are the governing contract for all business between you and PPLSI. This incentive or bonus program is not a separate contract and no guarantee or promise of increased income or business is implied. Individual results and success as an independent sales associate depends on individual effort and abilities. For statistics on actual earnings please review the Income Disclosure Statement at https://www.pplsi.com/en-ca/income-disclosure/</a:t>
            </a:r>
          </a:p>
        </p:txBody>
      </p:sp>
      <p:sp>
        <p:nvSpPr>
          <p:cNvPr id="519" name="Google Shape;2596;p267"/>
          <p:cNvSpPr txBox="1"/>
          <p:nvPr>
            <p:ph type="sldNum" sz="quarter" idx="4294967295"/>
          </p:nvPr>
        </p:nvSpPr>
        <p:spPr>
          <a:xfrm>
            <a:off x="11801540" y="6497358"/>
            <a:ext cx="275948" cy="269201"/>
          </a:xfrm>
          <a:prstGeom prst="rect">
            <a:avLst/>
          </a:prstGeom>
          <a:extLst>
            <a:ext uri="{C572A759-6A51-4108-AA02-DFA0A04FC94B}">
              <ma14:wrappingTextBoxFlag xmlns:ma14="http://schemas.microsoft.com/office/mac/drawingml/2011/main" val="1"/>
            </a:ext>
          </a:extLst>
        </p:spPr>
        <p:txBody>
          <a:bodyPr lIns="45699" tIns="45699" rIns="45699" bIns="45699" anchor="t"/>
          <a:lstStyle>
            <a:lvl1pPr>
              <a:defRPr sz="1100">
                <a:solidFill>
                  <a:srgbClr val="8D8E8D"/>
                </a:solidFill>
                <a:latin typeface="Inter Regular"/>
                <a:ea typeface="Inter Regular"/>
                <a:cs typeface="Inter Regular"/>
                <a:sym typeface="Inter Regular"/>
              </a:defRPr>
            </a:lvl1pPr>
          </a:lstStyle>
          <a:p>
            <a:pPr/>
            <a:fld id="{86CB4B4D-7CA3-9044-876B-883B54F8677D}" type="slidenum"/>
          </a:p>
        </p:txBody>
      </p:sp>
      <p:pic>
        <p:nvPicPr>
          <p:cNvPr id="520" name="Google Shape;2597;p267" descr="Google Shape;2597;p267"/>
          <p:cNvPicPr>
            <a:picLocks noChangeAspect="1"/>
          </p:cNvPicPr>
          <p:nvPr/>
        </p:nvPicPr>
        <p:blipFill>
          <a:blip r:embed="rId3">
            <a:extLst/>
          </a:blip>
          <a:srcRect l="19390" t="22266" r="6430" b="15044"/>
          <a:stretch>
            <a:fillRect/>
          </a:stretch>
        </p:blipFill>
        <p:spPr>
          <a:xfrm>
            <a:off x="-1" y="2200200"/>
            <a:ext cx="2422001" cy="2729427"/>
          </a:xfrm>
          <a:prstGeom prst="rect">
            <a:avLst/>
          </a:prstGeom>
          <a:ln w="12700">
            <a:miter lim="400000"/>
          </a:ln>
        </p:spPr>
      </p:pic>
      <p:pic>
        <p:nvPicPr>
          <p:cNvPr id="521" name="Google Shape;2598;p267" descr="Google Shape;2598;p267"/>
          <p:cNvPicPr>
            <a:picLocks noChangeAspect="1"/>
          </p:cNvPicPr>
          <p:nvPr/>
        </p:nvPicPr>
        <p:blipFill>
          <a:blip r:embed="rId4">
            <a:extLst/>
          </a:blip>
          <a:srcRect l="5366" t="33376" r="9858" b="12886"/>
          <a:stretch>
            <a:fillRect/>
          </a:stretch>
        </p:blipFill>
        <p:spPr>
          <a:xfrm>
            <a:off x="2347625" y="2200199"/>
            <a:ext cx="6954553" cy="2729426"/>
          </a:xfrm>
          <a:prstGeom prst="rect">
            <a:avLst/>
          </a:prstGeom>
          <a:ln w="12700">
            <a:miter lim="400000"/>
          </a:ln>
        </p:spPr>
      </p:pic>
      <p:sp>
        <p:nvSpPr>
          <p:cNvPr id="522" name="Google Shape;2599;p267"/>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524" name="Picture 1" descr="Picture 1"/>
          <p:cNvPicPr>
            <a:picLocks noChangeAspect="1"/>
          </p:cNvPicPr>
          <p:nvPr/>
        </p:nvPicPr>
        <p:blipFill>
          <a:blip r:embed="rId2">
            <a:extLst/>
          </a:blip>
          <a:srcRect l="37267" t="13808" r="37296" b="13989"/>
          <a:stretch>
            <a:fillRect/>
          </a:stretch>
        </p:blipFill>
        <p:spPr>
          <a:xfrm>
            <a:off x="3436668" y="890634"/>
            <a:ext cx="1952530" cy="3772911"/>
          </a:xfrm>
          <a:prstGeom prst="rect">
            <a:avLst/>
          </a:prstGeom>
          <a:ln w="12700">
            <a:miter lim="400000"/>
          </a:ln>
        </p:spPr>
      </p:pic>
      <p:pic>
        <p:nvPicPr>
          <p:cNvPr id="525" name="Picture 3" descr="Picture 3"/>
          <p:cNvPicPr>
            <a:picLocks noChangeAspect="1"/>
          </p:cNvPicPr>
          <p:nvPr/>
        </p:nvPicPr>
        <p:blipFill>
          <a:blip r:embed="rId3">
            <a:extLst/>
          </a:blip>
          <a:stretch>
            <a:fillRect/>
          </a:stretch>
        </p:blipFill>
        <p:spPr>
          <a:xfrm>
            <a:off x="777162" y="890634"/>
            <a:ext cx="1882364" cy="3741486"/>
          </a:xfrm>
          <a:prstGeom prst="rect">
            <a:avLst/>
          </a:prstGeom>
          <a:ln w="12700">
            <a:miter lim="400000"/>
          </a:ln>
        </p:spPr>
      </p:pic>
      <p:sp>
        <p:nvSpPr>
          <p:cNvPr id="526" name="Text Placeholder 3"/>
          <p:cNvSpPr txBox="1"/>
          <p:nvPr/>
        </p:nvSpPr>
        <p:spPr>
          <a:xfrm>
            <a:off x="5826492" y="949740"/>
            <a:ext cx="6112122" cy="5146041"/>
          </a:xfrm>
          <a:prstGeom prst="rect">
            <a:avLst/>
          </a:prstGeom>
          <a:ln w="12700">
            <a:miter lim="400000"/>
          </a:ln>
          <a:extLst>
            <a:ext uri="{C572A759-6A51-4108-AA02-DFA0A04FC94B}">
              <ma14:wrappingTextBoxFlag xmlns:ma14="http://schemas.microsoft.com/office/mac/drawingml/2011/main" val="1"/>
            </a:ext>
          </a:extLst>
        </p:spPr>
        <p:txBody>
          <a:bodyPr lIns="45719" rIns="45719" anchor="ctr">
            <a:spAutoFit/>
          </a:bodyPr>
          <a:lstStyle/>
          <a:p>
            <a:pPr>
              <a:defRPr b="1" sz="2000">
                <a:solidFill>
                  <a:srgbClr val="9900FF"/>
                </a:solidFill>
                <a:latin typeface="BestDefense"/>
                <a:ea typeface="BestDefense"/>
                <a:cs typeface="BestDefense"/>
                <a:sym typeface="BestDefense"/>
              </a:defRPr>
            </a:pPr>
            <a:r>
              <a:t>Becoming an Associate:  One-time $99</a:t>
            </a:r>
          </a:p>
          <a:p>
            <a:pPr marL="285750" indent="-285750">
              <a:buSzPct val="100000"/>
              <a:buFont typeface="Arial"/>
              <a:buChar char="•"/>
              <a:defRPr sz="2000">
                <a:solidFill>
                  <a:srgbClr val="171717"/>
                </a:solidFill>
                <a:latin typeface="BestDefense"/>
                <a:ea typeface="BestDefense"/>
                <a:cs typeface="BestDefense"/>
                <a:sym typeface="BestDefense"/>
              </a:defRPr>
            </a:pPr>
            <a:r>
              <a:t>Independence - Work from anywhere</a:t>
            </a:r>
            <a:endParaRPr sz="1200">
              <a:solidFill>
                <a:srgbClr val="888888"/>
              </a:solidFill>
              <a:latin typeface="Rubik"/>
              <a:ea typeface="Rubik"/>
              <a:cs typeface="Rubik"/>
              <a:sym typeface="Rubik"/>
            </a:endParaRPr>
          </a:p>
          <a:p>
            <a:pPr marL="285750" indent="-285750">
              <a:buSzPct val="100000"/>
              <a:buFont typeface="Arial"/>
              <a:buChar char="•"/>
              <a:defRPr sz="2000">
                <a:solidFill>
                  <a:srgbClr val="171717"/>
                </a:solidFill>
                <a:latin typeface="BestDefense"/>
                <a:ea typeface="BestDefense"/>
                <a:cs typeface="BestDefense"/>
                <a:sym typeface="BestDefense"/>
              </a:defRPr>
            </a:pPr>
            <a:r>
              <a:t>Flexibility - Set your own hours</a:t>
            </a:r>
          </a:p>
          <a:p>
            <a:pPr marL="285750" indent="-285750">
              <a:buSzPct val="100000"/>
              <a:buFont typeface="Arial"/>
              <a:buChar char="•"/>
              <a:defRPr sz="2000">
                <a:solidFill>
                  <a:srgbClr val="171717"/>
                </a:solidFill>
                <a:latin typeface="BestDefense"/>
                <a:ea typeface="BestDefense"/>
                <a:cs typeface="BestDefense"/>
                <a:sym typeface="BestDefense"/>
              </a:defRPr>
            </a:pPr>
            <a:r>
              <a:t>More Income Opportunities – Linear &amp; Leveraged</a:t>
            </a:r>
          </a:p>
          <a:p>
            <a:pPr marL="285750" indent="-285750">
              <a:buSzPct val="100000"/>
              <a:buFont typeface="Arial"/>
              <a:buChar char="•"/>
              <a:defRPr sz="2000">
                <a:solidFill>
                  <a:srgbClr val="171717"/>
                </a:solidFill>
                <a:latin typeface="BestDefense"/>
                <a:ea typeface="BestDefense"/>
                <a:cs typeface="BestDefense"/>
                <a:sym typeface="BestDefense"/>
              </a:defRPr>
            </a:pPr>
            <a:r>
              <a:t>Residual income for the lifetime of the membership</a:t>
            </a:r>
            <a:endParaRPr sz="1200">
              <a:solidFill>
                <a:srgbClr val="888888"/>
              </a:solidFill>
              <a:latin typeface="Rubik"/>
              <a:ea typeface="Rubik"/>
              <a:cs typeface="Rubik"/>
              <a:sym typeface="Rubik"/>
            </a:endParaRPr>
          </a:p>
          <a:p>
            <a:pPr marL="285750" indent="-285750">
              <a:buSzPct val="100000"/>
              <a:buFont typeface="Arial"/>
              <a:buChar char="•"/>
              <a:defRPr sz="2000">
                <a:solidFill>
                  <a:srgbClr val="171717"/>
                </a:solidFill>
                <a:latin typeface="BestDefense"/>
                <a:ea typeface="BestDefense"/>
                <a:cs typeface="BestDefense"/>
                <a:sym typeface="BestDefense"/>
              </a:defRPr>
            </a:pPr>
            <a:r>
              <a:t>Willable book of business </a:t>
            </a:r>
            <a:endParaRPr sz="1200">
              <a:solidFill>
                <a:srgbClr val="888888"/>
              </a:solidFill>
              <a:latin typeface="Rubik"/>
              <a:ea typeface="Rubik"/>
              <a:cs typeface="Rubik"/>
              <a:sym typeface="Rubik"/>
            </a:endParaRPr>
          </a:p>
          <a:p>
            <a:pPr marL="285750" indent="-285750">
              <a:buSzPct val="100000"/>
              <a:buFont typeface="Arial"/>
              <a:buChar char="•"/>
              <a:defRPr sz="2000">
                <a:solidFill>
                  <a:srgbClr val="171717"/>
                </a:solidFill>
                <a:latin typeface="BestDefense"/>
                <a:ea typeface="BestDefense"/>
                <a:cs typeface="BestDefense"/>
                <a:sym typeface="BestDefense"/>
              </a:defRPr>
            </a:pPr>
            <a:r>
              <a:t>Opportunity to be paid daily </a:t>
            </a:r>
            <a:endParaRPr sz="1200">
              <a:solidFill>
                <a:srgbClr val="888888"/>
              </a:solidFill>
              <a:latin typeface="Rubik"/>
              <a:ea typeface="Rubik"/>
              <a:cs typeface="Rubik"/>
              <a:sym typeface="Rubik"/>
            </a:endParaRPr>
          </a:p>
          <a:p>
            <a:pPr marL="285750" indent="-285750">
              <a:buSzPct val="100000"/>
              <a:buFont typeface="Arial"/>
              <a:buChar char="•"/>
              <a:defRPr sz="2000">
                <a:solidFill>
                  <a:srgbClr val="171717"/>
                </a:solidFill>
                <a:latin typeface="BestDefense"/>
                <a:ea typeface="BestDefense"/>
                <a:cs typeface="BestDefense"/>
                <a:sym typeface="BestDefense"/>
              </a:defRPr>
            </a:pPr>
            <a:r>
              <a:t>Success system and specialized training </a:t>
            </a:r>
            <a:endParaRPr sz="1200">
              <a:solidFill>
                <a:srgbClr val="888888"/>
              </a:solidFill>
              <a:latin typeface="Rubik"/>
              <a:ea typeface="Rubik"/>
              <a:cs typeface="Rubik"/>
              <a:sym typeface="Rubik"/>
            </a:endParaRPr>
          </a:p>
          <a:p>
            <a:pPr marL="285750" indent="-285750">
              <a:buSzPct val="100000"/>
              <a:buFont typeface="Arial"/>
              <a:buChar char="•"/>
              <a:defRPr sz="2000">
                <a:solidFill>
                  <a:srgbClr val="171717"/>
                </a:solidFill>
                <a:latin typeface="BestDefense"/>
                <a:ea typeface="BestDefense"/>
                <a:cs typeface="BestDefense"/>
                <a:sym typeface="BestDefense"/>
              </a:defRPr>
            </a:pPr>
            <a:r>
              <a:t>Alignment with a personal mentor</a:t>
            </a:r>
            <a:endParaRPr sz="1200">
              <a:solidFill>
                <a:srgbClr val="888888"/>
              </a:solidFill>
              <a:latin typeface="Rubik"/>
              <a:ea typeface="Rubik"/>
              <a:cs typeface="Rubik"/>
              <a:sym typeface="Rubik"/>
            </a:endParaRPr>
          </a:p>
          <a:p>
            <a:pPr>
              <a:defRPr sz="2000">
                <a:solidFill>
                  <a:srgbClr val="171717"/>
                </a:solidFill>
                <a:latin typeface="BestDefense"/>
                <a:ea typeface="BestDefense"/>
                <a:cs typeface="BestDefense"/>
                <a:sym typeface="BestDefense"/>
              </a:defRPr>
            </a:pPr>
          </a:p>
          <a:p>
            <a:pPr>
              <a:defRPr b="1" sz="2000">
                <a:solidFill>
                  <a:srgbClr val="9900FF"/>
                </a:solidFill>
                <a:latin typeface="BestDefense"/>
                <a:ea typeface="BestDefense"/>
                <a:cs typeface="BestDefense"/>
                <a:sym typeface="BestDefense"/>
              </a:defRPr>
            </a:pPr>
            <a:r>
              <a:t>LegalShield Advantage Plus: $24.95/month</a:t>
            </a:r>
          </a:p>
          <a:p>
            <a:pPr marL="342900" indent="-342900">
              <a:buClr>
                <a:srgbClr val="70468C"/>
              </a:buClr>
              <a:buSzPct val="100000"/>
              <a:buFont typeface="Arial"/>
              <a:buChar char="•"/>
              <a:defRPr sz="2000">
                <a:solidFill>
                  <a:srgbClr val="171717"/>
                </a:solidFill>
                <a:latin typeface="BestDefense"/>
                <a:ea typeface="BestDefense"/>
                <a:cs typeface="BestDefense"/>
                <a:sym typeface="BestDefense"/>
              </a:defRPr>
            </a:pPr>
            <a:r>
              <a:t>1</a:t>
            </a:r>
            <a:r>
              <a:rPr baseline="30000"/>
              <a:t>st</a:t>
            </a:r>
            <a:r>
              <a:t> month is </a:t>
            </a:r>
            <a:r>
              <a:rPr b="1"/>
              <a:t>included</a:t>
            </a:r>
            <a:endParaRPr sz="1200">
              <a:solidFill>
                <a:srgbClr val="888888"/>
              </a:solidFill>
              <a:latin typeface="Rubik"/>
              <a:ea typeface="Rubik"/>
              <a:cs typeface="Rubik"/>
              <a:sym typeface="Rubik"/>
            </a:endParaRPr>
          </a:p>
          <a:p>
            <a:pPr marL="342900" indent="-342900">
              <a:buSzPct val="100000"/>
              <a:buFont typeface="Arial"/>
              <a:buChar char="•"/>
              <a:defRPr sz="2000">
                <a:solidFill>
                  <a:srgbClr val="171717"/>
                </a:solidFill>
                <a:latin typeface="BestDefense"/>
                <a:ea typeface="BestDefense"/>
                <a:cs typeface="BestDefense"/>
                <a:sym typeface="BestDefense"/>
              </a:defRPr>
            </a:pPr>
            <a:r>
              <a:t>Personalized marketing site</a:t>
            </a:r>
            <a:endParaRPr sz="1200">
              <a:solidFill>
                <a:srgbClr val="888888"/>
              </a:solidFill>
              <a:latin typeface="Rubik"/>
              <a:ea typeface="Rubik"/>
              <a:cs typeface="Rubik"/>
              <a:sym typeface="Rubik"/>
            </a:endParaRPr>
          </a:p>
          <a:p>
            <a:pPr marL="342900" indent="-342900">
              <a:buSzPct val="100000"/>
              <a:buFont typeface="Arial"/>
              <a:buChar char="•"/>
              <a:defRPr sz="2000">
                <a:solidFill>
                  <a:srgbClr val="171717"/>
                </a:solidFill>
                <a:latin typeface="BestDefense"/>
                <a:ea typeface="BestDefense"/>
                <a:cs typeface="BestDefense"/>
                <a:sym typeface="BestDefense"/>
              </a:defRPr>
            </a:pPr>
            <a:r>
              <a:t>Personalized customer enrollment site</a:t>
            </a:r>
            <a:endParaRPr sz="1200">
              <a:solidFill>
                <a:srgbClr val="888888"/>
              </a:solidFill>
              <a:latin typeface="Rubik"/>
              <a:ea typeface="Rubik"/>
              <a:cs typeface="Rubik"/>
              <a:sym typeface="Rubik"/>
            </a:endParaRPr>
          </a:p>
          <a:p>
            <a:pPr marL="342900" indent="-342900">
              <a:buSzPct val="100000"/>
              <a:buFont typeface="Arial"/>
              <a:buChar char="•"/>
              <a:defRPr sz="2000">
                <a:solidFill>
                  <a:srgbClr val="171717"/>
                </a:solidFill>
                <a:latin typeface="BestDefense"/>
                <a:ea typeface="BestDefense"/>
                <a:cs typeface="BestDefense"/>
                <a:sym typeface="BestDefense"/>
              </a:defRPr>
            </a:pPr>
            <a:r>
              <a:t>Detailed team and commission reports </a:t>
            </a:r>
            <a:endParaRPr sz="1200">
              <a:solidFill>
                <a:srgbClr val="888888"/>
              </a:solidFill>
              <a:latin typeface="Rubik"/>
              <a:ea typeface="Rubik"/>
              <a:cs typeface="Rubik"/>
              <a:sym typeface="Rubik"/>
            </a:endParaRPr>
          </a:p>
          <a:p>
            <a:pPr marL="342900" indent="-342900">
              <a:buSzPct val="100000"/>
              <a:buFont typeface="Arial"/>
              <a:buChar char="•"/>
              <a:defRPr sz="2000">
                <a:solidFill>
                  <a:srgbClr val="171717"/>
                </a:solidFill>
                <a:latin typeface="BestDefense"/>
                <a:ea typeface="BestDefense"/>
                <a:cs typeface="BestDefense"/>
                <a:sym typeface="BestDefense"/>
              </a:defRPr>
            </a:pPr>
            <a:r>
              <a:t>Opportunity for company incentives</a:t>
            </a:r>
            <a:endParaRPr sz="1200">
              <a:solidFill>
                <a:srgbClr val="888888"/>
              </a:solidFill>
              <a:latin typeface="Rubik"/>
              <a:ea typeface="Rubik"/>
              <a:cs typeface="Rubik"/>
              <a:sym typeface="Rubik"/>
            </a:endParaRPr>
          </a:p>
        </p:txBody>
      </p:sp>
      <p:pic>
        <p:nvPicPr>
          <p:cNvPr id="527" name="Picture 5" descr="Picture 5"/>
          <p:cNvPicPr>
            <a:picLocks noChangeAspect="1"/>
          </p:cNvPicPr>
          <p:nvPr/>
        </p:nvPicPr>
        <p:blipFill>
          <a:blip r:embed="rId4">
            <a:extLst/>
          </a:blip>
          <a:stretch>
            <a:fillRect/>
          </a:stretch>
        </p:blipFill>
        <p:spPr>
          <a:xfrm>
            <a:off x="1230698" y="1594040"/>
            <a:ext cx="3162916" cy="4719231"/>
          </a:xfrm>
          <a:prstGeom prst="rect">
            <a:avLst/>
          </a:prstGeom>
          <a:ln w="12700">
            <a:miter lim="400000"/>
          </a:ln>
        </p:spPr>
      </p:pic>
      <p:pic>
        <p:nvPicPr>
          <p:cNvPr id="528" name="Picture 6" descr="Picture 6"/>
          <p:cNvPicPr>
            <a:picLocks noChangeAspect="1"/>
          </p:cNvPicPr>
          <p:nvPr/>
        </p:nvPicPr>
        <p:blipFill>
          <a:blip r:embed="rId5">
            <a:extLst/>
          </a:blip>
          <a:stretch>
            <a:fillRect/>
          </a:stretch>
        </p:blipFill>
        <p:spPr>
          <a:xfrm>
            <a:off x="4654625" y="4777394"/>
            <a:ext cx="847495" cy="234779"/>
          </a:xfrm>
          <a:prstGeom prst="rect">
            <a:avLst/>
          </a:prstGeom>
          <a:ln w="12700">
            <a:miter lim="400000"/>
          </a:ln>
        </p:spPr>
      </p:pic>
      <p:pic>
        <p:nvPicPr>
          <p:cNvPr id="529" name="Picture 8" descr="Picture 8"/>
          <p:cNvPicPr>
            <a:picLocks noChangeAspect="1"/>
          </p:cNvPicPr>
          <p:nvPr/>
        </p:nvPicPr>
        <p:blipFill>
          <a:blip r:embed="rId6">
            <a:extLst/>
          </a:blip>
          <a:stretch>
            <a:fillRect/>
          </a:stretch>
        </p:blipFill>
        <p:spPr>
          <a:xfrm>
            <a:off x="4654625" y="5137625"/>
            <a:ext cx="847495" cy="252670"/>
          </a:xfrm>
          <a:prstGeom prst="rect">
            <a:avLst/>
          </a:prstGeom>
          <a:ln w="12700">
            <a:miter lim="400000"/>
          </a:ln>
        </p:spPr>
      </p:pic>
      <p:pic>
        <p:nvPicPr>
          <p:cNvPr id="530" name="Picture 9" descr="Picture 9"/>
          <p:cNvPicPr>
            <a:picLocks noChangeAspect="1"/>
          </p:cNvPicPr>
          <p:nvPr/>
        </p:nvPicPr>
        <p:blipFill>
          <a:blip r:embed="rId7">
            <a:extLst/>
          </a:blip>
          <a:stretch>
            <a:fillRect/>
          </a:stretch>
        </p:blipFill>
        <p:spPr>
          <a:xfrm>
            <a:off x="3895347" y="4711163"/>
            <a:ext cx="593356" cy="593990"/>
          </a:xfrm>
          <a:prstGeom prst="rect">
            <a:avLst/>
          </a:prstGeom>
          <a:ln w="12700">
            <a:miter lim="400000"/>
          </a:ln>
        </p:spPr>
      </p:pic>
      <p:pic>
        <p:nvPicPr>
          <p:cNvPr id="531" name="Picture 10" descr="Picture 10"/>
          <p:cNvPicPr>
            <a:picLocks noChangeAspect="1"/>
          </p:cNvPicPr>
          <p:nvPr/>
        </p:nvPicPr>
        <p:blipFill>
          <a:blip r:embed="rId8">
            <a:extLst/>
          </a:blip>
          <a:stretch>
            <a:fillRect/>
          </a:stretch>
        </p:blipFill>
        <p:spPr>
          <a:xfrm>
            <a:off x="1135608" y="4669971"/>
            <a:ext cx="593356" cy="593989"/>
          </a:xfrm>
          <a:prstGeom prst="rect">
            <a:avLst/>
          </a:prstGeom>
          <a:ln w="12700">
            <a:miter lim="400000"/>
          </a:ln>
        </p:spPr>
      </p:pic>
      <p:sp>
        <p:nvSpPr>
          <p:cNvPr id="532" name="Text Placeholder 2"/>
          <p:cNvSpPr txBox="1"/>
          <p:nvPr/>
        </p:nvSpPr>
        <p:spPr>
          <a:xfrm>
            <a:off x="-24619" y="94653"/>
            <a:ext cx="12170899" cy="637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lvl1pPr algn="ctr">
              <a:lnSpc>
                <a:spcPct val="90000"/>
              </a:lnSpc>
              <a:spcBef>
                <a:spcPts val="1000"/>
              </a:spcBef>
              <a:defRPr sz="3600">
                <a:solidFill>
                  <a:srgbClr val="8124BB"/>
                </a:solidFill>
                <a:latin typeface="BestDefense"/>
                <a:ea typeface="BestDefense"/>
                <a:cs typeface="BestDefense"/>
                <a:sym typeface="BestDefense"/>
              </a:defRPr>
            </a:lvl1pPr>
          </a:lstStyle>
          <a:p>
            <a:pPr/>
            <a:r>
              <a:t>Own Your Own Business</a:t>
            </a:r>
          </a:p>
        </p:txBody>
      </p:sp>
      <p:sp>
        <p:nvSpPr>
          <p:cNvPr id="533" name="TextBox 12"/>
          <p:cNvSpPr txBox="1"/>
          <p:nvPr/>
        </p:nvSpPr>
        <p:spPr>
          <a:xfrm>
            <a:off x="5780773" y="3766656"/>
            <a:ext cx="6203562" cy="2529841"/>
          </a:xfrm>
          <a:prstGeom prst="rect">
            <a:avLst/>
          </a:prstGeom>
          <a:solidFill>
            <a:srgbClr val="FFFFFF"/>
          </a:solidFill>
          <a:ln w="12700">
            <a:miter lim="400000"/>
          </a:ln>
          <a:extLst>
            <a:ext uri="{C572A759-6A51-4108-AA02-DFA0A04FC94B}">
              <ma14:wrappingTextBoxFlag xmlns:ma14="http://schemas.microsoft.com/office/mac/drawingml/2011/main" val="1"/>
            </a:ext>
          </a:extLst>
        </p:spPr>
        <p:txBody>
          <a:bodyPr lIns="45719" rIns="45719">
            <a:spAutoFit/>
          </a:bodyPr>
          <a:lstStyle/>
          <a:p>
            <a:pPr algn="ctr">
              <a:defRPr b="1" sz="2000">
                <a:solidFill>
                  <a:srgbClr val="9900FF"/>
                </a:solidFill>
                <a:latin typeface="BestDefense"/>
                <a:ea typeface="BestDefense"/>
                <a:cs typeface="BestDefense"/>
                <a:sym typeface="BestDefense"/>
              </a:defRPr>
            </a:pPr>
            <a:r>
              <a:t>Start Today!  </a:t>
            </a:r>
          </a:p>
          <a:p>
            <a:pPr>
              <a:defRPr b="1" sz="2000">
                <a:solidFill>
                  <a:srgbClr val="9900FF"/>
                </a:solidFill>
                <a:latin typeface="BestDefense"/>
                <a:ea typeface="BestDefense"/>
                <a:cs typeface="BestDefense"/>
                <a:sym typeface="BestDefense"/>
              </a:defRPr>
            </a:pPr>
            <a:r>
              <a:t>Become a Member</a:t>
            </a:r>
          </a:p>
          <a:p>
            <a:pPr marL="342900" indent="-342900">
              <a:buSzPct val="100000"/>
              <a:buFont typeface="Arial"/>
              <a:buChar char="•"/>
              <a:defRPr sz="2000">
                <a:latin typeface="BestDefense"/>
                <a:ea typeface="BestDefense"/>
                <a:cs typeface="BestDefense"/>
                <a:sym typeface="BestDefense"/>
              </a:defRPr>
            </a:pPr>
            <a:r>
              <a:t>Protect your family! </a:t>
            </a:r>
          </a:p>
          <a:p>
            <a:pPr marL="342900" indent="-342900">
              <a:buSzPct val="100000"/>
              <a:buFont typeface="Arial"/>
              <a:buChar char="•"/>
              <a:defRPr sz="2000">
                <a:latin typeface="BestDefense"/>
                <a:ea typeface="BestDefense"/>
                <a:cs typeface="BestDefense"/>
                <a:sym typeface="BestDefense"/>
              </a:defRPr>
            </a:pPr>
            <a:r>
              <a:t>Protect your small business! </a:t>
            </a:r>
          </a:p>
          <a:p>
            <a:pPr>
              <a:defRPr b="1" sz="2000">
                <a:solidFill>
                  <a:srgbClr val="9900FF"/>
                </a:solidFill>
                <a:latin typeface="BestDefense"/>
                <a:ea typeface="BestDefense"/>
                <a:cs typeface="BestDefense"/>
                <a:sym typeface="BestDefense"/>
              </a:defRPr>
            </a:pPr>
            <a:r>
              <a:t>Become an Associate </a:t>
            </a:r>
          </a:p>
          <a:p>
            <a:pPr marL="342900" indent="-342900">
              <a:buSzPct val="100000"/>
              <a:buFont typeface="Arial"/>
              <a:buChar char="•"/>
              <a:defRPr sz="2000">
                <a:latin typeface="BestDefense"/>
                <a:ea typeface="BestDefense"/>
                <a:cs typeface="BestDefense"/>
                <a:sym typeface="BestDefense"/>
              </a:defRPr>
            </a:pPr>
            <a:r>
              <a:t>Position yourself to generate your desired type of income!</a:t>
            </a:r>
          </a:p>
          <a:p>
            <a:pPr marL="342900" indent="-342900">
              <a:buSzPct val="100000"/>
              <a:buFont typeface="Arial"/>
              <a:buChar char="•"/>
              <a:defRPr sz="2000">
                <a:latin typeface="BestDefense"/>
                <a:ea typeface="BestDefense"/>
                <a:cs typeface="BestDefense"/>
                <a:sym typeface="BestDefense"/>
              </a:defRPr>
            </a:pPr>
            <a:r>
              <a:t>Get with your mentor &amp; game plan getting started! </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 grpId="1" fill="hold">
                                  <p:stCondLst>
                                    <p:cond delay="0"/>
                                  </p:stCondLst>
                                  <p:iterate type="el" backwards="0">
                                    <p:tmAbs val="0"/>
                                  </p:iterate>
                                  <p:childTnLst>
                                    <p:set>
                                      <p:cBhvr>
                                        <p:cTn id="6" fill="hold"/>
                                        <p:tgtEl>
                                          <p:spTgt spid="533"/>
                                        </p:tgtEl>
                                        <p:attrNameLst>
                                          <p:attrName>style.visibility</p:attrName>
                                        </p:attrNameLst>
                                      </p:cBhvr>
                                      <p:to>
                                        <p:strVal val="visible"/>
                                      </p:to>
                                    </p:set>
                                    <p:anim calcmode="lin" valueType="num">
                                      <p:cBhvr>
                                        <p:cTn id="7" dur="500" fill="hold"/>
                                        <p:tgtEl>
                                          <p:spTgt spid="533"/>
                                        </p:tgtEl>
                                        <p:attrNameLst>
                                          <p:attrName>ppt_x</p:attrName>
                                        </p:attrNameLst>
                                      </p:cBhvr>
                                      <p:tavLst>
                                        <p:tav tm="0">
                                          <p:val>
                                            <p:strVal val="#ppt_x"/>
                                          </p:val>
                                        </p:tav>
                                        <p:tav tm="100000">
                                          <p:val>
                                            <p:strVal val="#ppt_x"/>
                                          </p:val>
                                        </p:tav>
                                      </p:tavLst>
                                    </p:anim>
                                    <p:anim calcmode="lin" valueType="num">
                                      <p:cBhvr>
                                        <p:cTn id="8" dur="500" fill="hold"/>
                                        <p:tgtEl>
                                          <p:spTgt spid="53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533" grpId="1"/>
    </p:bldLst>
  </p:timing>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5" name="Google Shape;2660;p272"/>
          <p:cNvSpPr txBox="1"/>
          <p:nvPr/>
        </p:nvSpPr>
        <p:spPr>
          <a:xfrm>
            <a:off x="772375" y="1323824"/>
            <a:ext cx="10140900" cy="4695161"/>
          </a:xfrm>
          <a:prstGeom prst="rect">
            <a:avLst/>
          </a:prstGeom>
          <a:ln w="12700">
            <a:miter lim="400000"/>
          </a:ln>
          <a:extLst>
            <a:ext uri="{C572A759-6A51-4108-AA02-DFA0A04FC94B}">
              <ma14:wrappingTextBoxFlag xmlns:ma14="http://schemas.microsoft.com/office/mac/drawingml/2011/main" val="1"/>
            </a:ext>
          </a:extLst>
        </p:spPr>
        <p:txBody>
          <a:bodyPr lIns="91424" tIns="91424" rIns="91424" bIns="91424">
            <a:spAutoFit/>
          </a:bodyPr>
          <a:lstStyle/>
          <a:p>
            <a:pPr indent="12700" algn="ctr">
              <a:lnSpc>
                <a:spcPct val="115000"/>
              </a:lnSpc>
              <a:spcBef>
                <a:spcPts val="1000"/>
              </a:spcBef>
              <a:defRPr sz="3800">
                <a:solidFill>
                  <a:srgbClr val="161616"/>
                </a:solidFill>
                <a:latin typeface="Inter Bold"/>
                <a:ea typeface="Inter Bold"/>
                <a:cs typeface="Inter Bold"/>
                <a:sym typeface="Inter Bold"/>
              </a:defRPr>
            </a:pPr>
            <a:r>
              <a:t>“So what will I be doing?”</a:t>
            </a:r>
          </a:p>
          <a:p>
            <a:pPr indent="12700" algn="ctr">
              <a:lnSpc>
                <a:spcPct val="115000"/>
              </a:lnSpc>
              <a:spcBef>
                <a:spcPts val="1000"/>
              </a:spcBef>
              <a:defRPr sz="2800">
                <a:solidFill>
                  <a:srgbClr val="161616"/>
                </a:solidFill>
                <a:latin typeface="Inter Regular"/>
                <a:ea typeface="Inter Regular"/>
                <a:cs typeface="Inter Regular"/>
                <a:sym typeface="Inter Regular"/>
              </a:defRPr>
            </a:pPr>
            <a:br>
              <a:rPr sz="3800">
                <a:latin typeface="Inter Bold"/>
                <a:ea typeface="Inter Bold"/>
                <a:cs typeface="Inter Bold"/>
                <a:sym typeface="Inter Bold"/>
              </a:rPr>
            </a:br>
            <a:r>
              <a:rPr>
                <a:solidFill>
                  <a:srgbClr val="4A86E8"/>
                </a:solidFill>
              </a:rPr>
              <a:t> </a:t>
            </a:r>
            <a:r>
              <a:rPr>
                <a:solidFill>
                  <a:srgbClr val="8124BB"/>
                </a:solidFill>
                <a:latin typeface="Inter Bold"/>
                <a:ea typeface="Inter Bold"/>
                <a:cs typeface="Inter Bold"/>
                <a:sym typeface="Inter Bold"/>
              </a:rPr>
              <a:t>Tomorrow 5pm PST/ 6pm MST/ 7pm CST/ 8pm EST</a:t>
            </a:r>
            <a:br>
              <a:rPr>
                <a:solidFill>
                  <a:srgbClr val="8124BB"/>
                </a:solidFill>
                <a:latin typeface="Inter Bold"/>
                <a:ea typeface="Inter Bold"/>
                <a:cs typeface="Inter Bold"/>
                <a:sym typeface="Inter Bold"/>
              </a:rPr>
            </a:br>
          </a:p>
          <a:p>
            <a:pPr>
              <a:lnSpc>
                <a:spcPct val="115000"/>
              </a:lnSpc>
              <a:spcBef>
                <a:spcPts val="1000"/>
              </a:spcBef>
              <a:defRPr sz="2800">
                <a:solidFill>
                  <a:srgbClr val="161616"/>
                </a:solidFill>
                <a:latin typeface="Inter Bold"/>
                <a:ea typeface="Inter Bold"/>
                <a:cs typeface="Inter Bold"/>
                <a:sym typeface="Inter Bold"/>
              </a:defRPr>
            </a:pPr>
            <a:r>
              <a:t>www.PinnacleZoom.com</a:t>
            </a:r>
            <a:br/>
            <a:r>
              <a:rPr>
                <a:solidFill>
                  <a:srgbClr val="4A86E8"/>
                </a:solidFill>
                <a:latin typeface="Inter Regular"/>
                <a:ea typeface="Inter Regular"/>
                <a:cs typeface="Inter Regular"/>
                <a:sym typeface="Inter Regular"/>
              </a:rPr>
              <a:t> </a:t>
            </a:r>
            <a:r>
              <a:rPr>
                <a:solidFill>
                  <a:srgbClr val="8124BB"/>
                </a:solidFill>
              </a:rPr>
              <a:t>Password: 1234</a:t>
            </a:r>
            <a:br>
              <a:rPr>
                <a:solidFill>
                  <a:srgbClr val="8124BB"/>
                </a:solidFill>
              </a:rPr>
            </a:br>
            <a:r>
              <a:rPr>
                <a:latin typeface="Inter Regular"/>
                <a:ea typeface="Inter Regular"/>
                <a:cs typeface="Inter Regular"/>
                <a:sym typeface="Inter Regular"/>
              </a:rPr>
              <a:t> </a:t>
            </a:r>
          </a:p>
        </p:txBody>
      </p:sp>
      <p:pic>
        <p:nvPicPr>
          <p:cNvPr id="536" name="Google Shape;2661;p272" descr="Google Shape;2661;p272"/>
          <p:cNvPicPr>
            <a:picLocks noChangeAspect="1"/>
          </p:cNvPicPr>
          <p:nvPr/>
        </p:nvPicPr>
        <p:blipFill>
          <a:blip r:embed="rId2">
            <a:extLst/>
          </a:blip>
          <a:stretch>
            <a:fillRect/>
          </a:stretch>
        </p:blipFill>
        <p:spPr>
          <a:xfrm>
            <a:off x="7131025" y="3517012"/>
            <a:ext cx="2105782" cy="2109977"/>
          </a:xfrm>
          <a:prstGeom prst="rect">
            <a:avLst/>
          </a:prstGeom>
          <a:ln w="12700">
            <a:miter lim="400000"/>
          </a:ln>
        </p:spPr>
      </p:pic>
      <p:sp>
        <p:nvSpPr>
          <p:cNvPr id="537" name="Google Shape;2662;p272"/>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39" name="Google Shape;2644;p271"/>
          <p:cNvSpPr txBox="1"/>
          <p:nvPr/>
        </p:nvSpPr>
        <p:spPr>
          <a:xfrm>
            <a:off x="6500436" y="1401869"/>
            <a:ext cx="515046" cy="122656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nSpc>
                <a:spcPct val="90000"/>
              </a:lnSpc>
              <a:defRPr sz="8000">
                <a:solidFill>
                  <a:srgbClr val="8231D4"/>
                </a:solidFill>
                <a:latin typeface="Arial"/>
                <a:ea typeface="Arial"/>
                <a:cs typeface="Arial"/>
                <a:sym typeface="Arial"/>
              </a:defRPr>
            </a:lvl1pPr>
          </a:lstStyle>
          <a:p>
            <a:pPr/>
            <a:r>
              <a:t>1</a:t>
            </a:r>
          </a:p>
        </p:txBody>
      </p:sp>
      <p:sp>
        <p:nvSpPr>
          <p:cNvPr id="540" name="Google Shape;2645;p271"/>
          <p:cNvSpPr txBox="1"/>
          <p:nvPr/>
        </p:nvSpPr>
        <p:spPr>
          <a:xfrm>
            <a:off x="6432704" y="2793382"/>
            <a:ext cx="515046" cy="122656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nSpc>
                <a:spcPct val="90000"/>
              </a:lnSpc>
              <a:defRPr sz="8000">
                <a:solidFill>
                  <a:srgbClr val="8231D4"/>
                </a:solidFill>
                <a:latin typeface="Arial"/>
                <a:ea typeface="Arial"/>
                <a:cs typeface="Arial"/>
                <a:sym typeface="Arial"/>
              </a:defRPr>
            </a:lvl1pPr>
          </a:lstStyle>
          <a:p>
            <a:pPr/>
            <a:r>
              <a:t>2</a:t>
            </a:r>
          </a:p>
        </p:txBody>
      </p:sp>
      <p:sp>
        <p:nvSpPr>
          <p:cNvPr id="541" name="Google Shape;2646;p271"/>
          <p:cNvSpPr txBox="1"/>
          <p:nvPr/>
        </p:nvSpPr>
        <p:spPr>
          <a:xfrm>
            <a:off x="6432703" y="4177434"/>
            <a:ext cx="515046" cy="122656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nSpc>
                <a:spcPct val="90000"/>
              </a:lnSpc>
              <a:defRPr sz="8000">
                <a:solidFill>
                  <a:srgbClr val="8231D4"/>
                </a:solidFill>
                <a:latin typeface="Arial"/>
                <a:ea typeface="Arial"/>
                <a:cs typeface="Arial"/>
                <a:sym typeface="Arial"/>
              </a:defRPr>
            </a:lvl1pPr>
          </a:lstStyle>
          <a:p>
            <a:pPr/>
            <a:r>
              <a:t>3</a:t>
            </a:r>
          </a:p>
        </p:txBody>
      </p:sp>
      <p:sp>
        <p:nvSpPr>
          <p:cNvPr id="542" name="Google Shape;2647;p271"/>
          <p:cNvSpPr txBox="1"/>
          <p:nvPr/>
        </p:nvSpPr>
        <p:spPr>
          <a:xfrm>
            <a:off x="6432699" y="472040"/>
            <a:ext cx="5502352" cy="412460"/>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nSpc>
                <a:spcPct val="90000"/>
              </a:lnSpc>
              <a:defRPr sz="2200">
                <a:latin typeface="Arial"/>
                <a:ea typeface="Arial"/>
                <a:cs typeface="Arial"/>
                <a:sym typeface="Arial"/>
              </a:defRPr>
            </a:lvl1pPr>
          </a:lstStyle>
          <a:p>
            <a:pPr/>
            <a:r>
              <a:t>Getting Started is as Simple as 1, 2, 3!</a:t>
            </a:r>
          </a:p>
        </p:txBody>
      </p:sp>
      <p:sp>
        <p:nvSpPr>
          <p:cNvPr id="543" name="Google Shape;2649;p271"/>
          <p:cNvSpPr txBox="1"/>
          <p:nvPr/>
        </p:nvSpPr>
        <p:spPr>
          <a:xfrm>
            <a:off x="711999" y="437499"/>
            <a:ext cx="4700152" cy="4470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nSpc>
                <a:spcPct val="90000"/>
              </a:lnSpc>
              <a:defRPr b="1" sz="2300"/>
            </a:lvl1pPr>
          </a:lstStyle>
          <a:p>
            <a:pPr/>
            <a:r>
              <a:t>It only takes 3 minutes to enroll!</a:t>
            </a:r>
          </a:p>
        </p:txBody>
      </p:sp>
      <p:pic>
        <p:nvPicPr>
          <p:cNvPr id="544" name="Google Shape;2650;p271" descr="Google Shape;2650;p271"/>
          <p:cNvPicPr>
            <a:picLocks noChangeAspect="1"/>
          </p:cNvPicPr>
          <p:nvPr/>
        </p:nvPicPr>
        <p:blipFill>
          <a:blip r:embed="rId2">
            <a:extLst/>
          </a:blip>
          <a:stretch>
            <a:fillRect/>
          </a:stretch>
        </p:blipFill>
        <p:spPr>
          <a:xfrm>
            <a:off x="1429133" y="1037847"/>
            <a:ext cx="3043346" cy="5515352"/>
          </a:xfrm>
          <a:prstGeom prst="rect">
            <a:avLst/>
          </a:prstGeom>
          <a:ln w="12700">
            <a:miter lim="400000"/>
          </a:ln>
        </p:spPr>
      </p:pic>
      <p:sp>
        <p:nvSpPr>
          <p:cNvPr id="545" name="Google Shape;2651;p271"/>
          <p:cNvSpPr txBox="1"/>
          <p:nvPr/>
        </p:nvSpPr>
        <p:spPr>
          <a:xfrm>
            <a:off x="6096000" y="5763455"/>
            <a:ext cx="5884851" cy="595662"/>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sz="900">
                <a:solidFill>
                  <a:srgbClr val="838783"/>
                </a:solidFill>
                <a:latin typeface="Arial"/>
                <a:ea typeface="Arial"/>
                <a:cs typeface="Arial"/>
                <a:sym typeface="Arial"/>
              </a:defRPr>
            </a:lvl1pPr>
          </a:lstStyle>
          <a:p>
            <a:pPr/>
            <a:r>
              <a:t> The business opportunity information is for use by LegalShield, its affiliates and its independent associates.  No guarantee or promise of increased income or business is implied.  Individual results and success as an independent sales associate depends on individual effort and abilities. For statistics on actual earnings, please review the Income Disclosure Statement available at opportunity.legalshield.com.</a:t>
            </a:r>
          </a:p>
        </p:txBody>
      </p:sp>
      <p:sp>
        <p:nvSpPr>
          <p:cNvPr id="546" name="Google Shape;2652;p271"/>
          <p:cNvSpPr txBox="1"/>
          <p:nvPr/>
        </p:nvSpPr>
        <p:spPr>
          <a:xfrm>
            <a:off x="7338434" y="1749408"/>
            <a:ext cx="6005497" cy="586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b="1" sz="3200">
                <a:solidFill>
                  <a:srgbClr val="8124BB"/>
                </a:solidFill>
                <a:latin typeface="Calibri"/>
                <a:ea typeface="Calibri"/>
                <a:cs typeface="Calibri"/>
                <a:sym typeface="Calibri"/>
              </a:defRPr>
            </a:lvl1pPr>
          </a:lstStyle>
          <a:p>
            <a:pPr/>
            <a:r>
              <a:t>Become a Member</a:t>
            </a:r>
          </a:p>
        </p:txBody>
      </p:sp>
      <p:sp>
        <p:nvSpPr>
          <p:cNvPr id="547" name="Google Shape;2653;p271"/>
          <p:cNvSpPr txBox="1"/>
          <p:nvPr/>
        </p:nvSpPr>
        <p:spPr>
          <a:xfrm>
            <a:off x="7330419" y="3156330"/>
            <a:ext cx="6599003" cy="586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b="1" sz="3200">
                <a:solidFill>
                  <a:srgbClr val="8124BB"/>
                </a:solidFill>
                <a:latin typeface="Calibri"/>
                <a:ea typeface="Calibri"/>
                <a:cs typeface="Calibri"/>
                <a:sym typeface="Calibri"/>
              </a:defRPr>
            </a:lvl1pPr>
          </a:lstStyle>
          <a:p>
            <a:pPr/>
            <a:r>
              <a:t>Become an Associate</a:t>
            </a:r>
          </a:p>
        </p:txBody>
      </p:sp>
      <p:sp>
        <p:nvSpPr>
          <p:cNvPr id="548" name="Google Shape;2654;p271"/>
          <p:cNvSpPr txBox="1"/>
          <p:nvPr/>
        </p:nvSpPr>
        <p:spPr>
          <a:xfrm>
            <a:off x="7338434" y="4524933"/>
            <a:ext cx="6897177" cy="586701"/>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lvl1pPr>
              <a:defRPr b="1" sz="3200">
                <a:solidFill>
                  <a:srgbClr val="8124BB"/>
                </a:solidFill>
                <a:latin typeface="Calibri"/>
                <a:ea typeface="Calibri"/>
                <a:cs typeface="Calibri"/>
                <a:sym typeface="Calibri"/>
              </a:defRPr>
            </a:lvl1pPr>
          </a:lstStyle>
          <a:p>
            <a:pPr/>
            <a:r>
              <a:t>Get Trained &amp; Get Paid</a:t>
            </a:r>
          </a:p>
        </p:txBody>
      </p:sp>
      <p:pic>
        <p:nvPicPr>
          <p:cNvPr id="549" name="Google Shape;2655;p271" descr="Google Shape;2655;p271"/>
          <p:cNvPicPr>
            <a:picLocks noChangeAspect="1"/>
          </p:cNvPicPr>
          <p:nvPr/>
        </p:nvPicPr>
        <p:blipFill>
          <a:blip r:embed="rId3">
            <a:extLst/>
          </a:blip>
          <a:srcRect l="0" t="3692" r="0" b="3516"/>
          <a:stretch>
            <a:fillRect/>
          </a:stretch>
        </p:blipFill>
        <p:spPr>
          <a:xfrm>
            <a:off x="1719575" y="1531275"/>
            <a:ext cx="2321925" cy="4640928"/>
          </a:xfrm>
          <a:prstGeom prst="rect">
            <a:avLst/>
          </a:prstGeom>
          <a:ln w="12700">
            <a:miter lim="400000"/>
          </a:ln>
        </p:spPr>
      </p:pic>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551" name="Title 1"/>
          <p:cNvSpPr txBox="1"/>
          <p:nvPr>
            <p:ph type="ctrTitle"/>
          </p:nvPr>
        </p:nvSpPr>
        <p:spPr>
          <a:prstGeom prst="rect">
            <a:avLst/>
          </a:prstGeom>
        </p:spPr>
        <p:txBody>
          <a:bodyPr/>
          <a:lstStyle/>
          <a:p>
            <a:pPr/>
          </a:p>
        </p:txBody>
      </p:sp>
      <p:sp>
        <p:nvSpPr>
          <p:cNvPr id="552" name="Subtitle 2"/>
          <p:cNvSpPr txBox="1"/>
          <p:nvPr>
            <p:ph type="subTitle" sz="quarter" idx="1"/>
          </p:nvPr>
        </p:nvSpPr>
        <p:spPr>
          <a:xfrm>
            <a:off x="1524000" y="3602037"/>
            <a:ext cx="9144000" cy="1655762"/>
          </a:xfrm>
          <a:prstGeom prst="rect">
            <a:avLst/>
          </a:prstGeom>
        </p:spPr>
        <p:txBody>
          <a:bodyPr/>
          <a:lstStyle/>
          <a:p>
            <a:pP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4" name="Google Shape;2170;p243"/>
          <p:cNvSpPr txBox="1"/>
          <p:nvPr>
            <p:ph type="body" sz="quarter" idx="1"/>
          </p:nvPr>
        </p:nvSpPr>
        <p:spPr>
          <a:xfrm>
            <a:off x="1658456" y="141800"/>
            <a:ext cx="8875202" cy="864000"/>
          </a:xfrm>
          <a:prstGeom prst="rect">
            <a:avLst/>
          </a:prstGeom>
        </p:spPr>
        <p:txBody>
          <a:bodyPr/>
          <a:lstStyle>
            <a:lvl1pPr marL="9522" indent="-9522" algn="ctr">
              <a:lnSpc>
                <a:spcPct val="100000"/>
              </a:lnSpc>
              <a:spcBef>
                <a:spcPts val="0"/>
              </a:spcBef>
              <a:defRPr sz="2900">
                <a:solidFill>
                  <a:srgbClr val="080808"/>
                </a:solidFill>
                <a:latin typeface="Inter Bold"/>
                <a:ea typeface="Inter Bold"/>
                <a:cs typeface="Inter Bold"/>
                <a:sym typeface="Inter Bold"/>
              </a:defRPr>
            </a:lvl1pPr>
          </a:lstStyle>
          <a:p>
            <a:pPr/>
            <a:r>
              <a:t>Are you working for the right kind of income?</a:t>
            </a:r>
          </a:p>
        </p:txBody>
      </p:sp>
      <p:sp>
        <p:nvSpPr>
          <p:cNvPr id="175" name="Google Shape;2171;p243"/>
          <p:cNvSpPr txBox="1"/>
          <p:nvPr>
            <p:ph type="body" idx="25"/>
          </p:nvPr>
        </p:nvSpPr>
        <p:spPr>
          <a:xfrm>
            <a:off x="6095998" y="1427558"/>
            <a:ext cx="5656501" cy="4052101"/>
          </a:xfrm>
          <a:prstGeom prst="rect">
            <a:avLst/>
          </a:prstGeom>
          <a:extLst>
            <a:ext uri="{C572A759-6A51-4108-AA02-DFA0A04FC94B}">
              <ma14:wrappingTextBoxFlag xmlns:ma14="http://schemas.microsoft.com/office/mac/drawingml/2011/main" val="1"/>
            </a:ext>
          </a:extLst>
        </p:spPr>
        <p:txBody>
          <a:bodyPr/>
          <a:lstStyle/>
          <a:p>
            <a:pPr marL="9521" indent="1362078">
              <a:lnSpc>
                <a:spcPct val="100000"/>
              </a:lnSpc>
              <a:spcBef>
                <a:spcPts val="0"/>
              </a:spcBef>
              <a:buSzTx/>
              <a:buFontTx/>
              <a:buNone/>
              <a:defRPr sz="2000" u="sng">
                <a:solidFill>
                  <a:srgbClr val="080808"/>
                </a:solidFill>
                <a:latin typeface="Inter Bold"/>
                <a:ea typeface="Inter Bold"/>
                <a:cs typeface="Inter Bold"/>
                <a:sym typeface="Inter Bold"/>
              </a:defRPr>
            </a:pPr>
            <a:r>
              <a:t>3 forms of income</a:t>
            </a:r>
          </a:p>
          <a:p>
            <a:pPr marL="9522" indent="-9522" algn="ctr">
              <a:lnSpc>
                <a:spcPct val="100000"/>
              </a:lnSpc>
              <a:buSzTx/>
              <a:buFontTx/>
              <a:buNone/>
              <a:defRPr sz="2000">
                <a:solidFill>
                  <a:srgbClr val="080808"/>
                </a:solidFill>
                <a:latin typeface="Inter Regular"/>
                <a:ea typeface="Inter Regular"/>
                <a:cs typeface="Inter Regular"/>
                <a:sym typeface="Inter Regular"/>
              </a:defRPr>
            </a:pPr>
          </a:p>
          <a:p>
            <a:pPr marL="0" indent="9525">
              <a:lnSpc>
                <a:spcPct val="100000"/>
              </a:lnSpc>
              <a:buSzTx/>
              <a:buFontTx/>
              <a:buNone/>
              <a:defRPr sz="2000">
                <a:solidFill>
                  <a:srgbClr val="080808"/>
                </a:solidFill>
                <a:latin typeface="Inter Regular"/>
                <a:ea typeface="Inter Regular"/>
                <a:cs typeface="Inter Regular"/>
                <a:sym typeface="Inter Regular"/>
              </a:defRPr>
            </a:pPr>
            <a:r>
              <a:t>Linear income – trading time for money</a:t>
            </a:r>
          </a:p>
          <a:p>
            <a:pPr marL="0" indent="0">
              <a:lnSpc>
                <a:spcPct val="100000"/>
              </a:lnSpc>
              <a:buSzTx/>
              <a:buFontTx/>
              <a:buNone/>
              <a:defRPr sz="2000">
                <a:solidFill>
                  <a:srgbClr val="080808"/>
                </a:solidFill>
                <a:latin typeface="Inter Regular"/>
                <a:ea typeface="Inter Regular"/>
                <a:cs typeface="Inter Regular"/>
                <a:sym typeface="Inter Regular"/>
              </a:defRPr>
            </a:pPr>
          </a:p>
          <a:p>
            <a:pPr marL="0" indent="9525">
              <a:lnSpc>
                <a:spcPct val="100000"/>
              </a:lnSpc>
              <a:buSzTx/>
              <a:buFontTx/>
              <a:buNone/>
              <a:defRPr sz="2000">
                <a:solidFill>
                  <a:srgbClr val="080808"/>
                </a:solidFill>
                <a:latin typeface="Inter Regular"/>
                <a:ea typeface="Inter Regular"/>
                <a:cs typeface="Inter Regular"/>
                <a:sym typeface="Inter Regular"/>
              </a:defRPr>
            </a:pPr>
            <a:r>
              <a:t>Leveraged income – work with team, unlimited income potential</a:t>
            </a:r>
          </a:p>
          <a:p>
            <a:pPr marL="0" indent="0">
              <a:lnSpc>
                <a:spcPct val="100000"/>
              </a:lnSpc>
              <a:buSzTx/>
              <a:buFontTx/>
              <a:buNone/>
              <a:defRPr sz="2000">
                <a:solidFill>
                  <a:srgbClr val="080808"/>
                </a:solidFill>
                <a:latin typeface="Inter Regular"/>
                <a:ea typeface="Inter Regular"/>
                <a:cs typeface="Inter Regular"/>
                <a:sym typeface="Inter Regular"/>
              </a:defRPr>
            </a:pPr>
          </a:p>
          <a:p>
            <a:pPr marL="0" indent="9525">
              <a:lnSpc>
                <a:spcPct val="100000"/>
              </a:lnSpc>
              <a:buSzTx/>
              <a:buFontTx/>
              <a:buNone/>
              <a:defRPr sz="2000">
                <a:solidFill>
                  <a:srgbClr val="080808"/>
                </a:solidFill>
                <a:latin typeface="Inter Regular"/>
                <a:ea typeface="Inter Regular"/>
                <a:cs typeface="Inter Regular"/>
                <a:sym typeface="Inter Regular"/>
              </a:defRPr>
            </a:pPr>
            <a:r>
              <a:t>Residual income – your retirement plan</a:t>
            </a:r>
          </a:p>
        </p:txBody>
      </p:sp>
      <p:sp>
        <p:nvSpPr>
          <p:cNvPr id="176" name="Google Shape;2172;p243"/>
          <p:cNvSpPr txBox="1"/>
          <p:nvPr>
            <p:ph type="sldNum" sz="quarter" idx="4294967295"/>
          </p:nvPr>
        </p:nvSpPr>
        <p:spPr>
          <a:xfrm>
            <a:off x="11164932" y="6406399"/>
            <a:ext cx="188835" cy="264934"/>
          </a:xfrm>
          <a:prstGeom prst="rect">
            <a:avLst/>
          </a:prstGeom>
          <a:extLst>
            <a:ext uri="{C572A759-6A51-4108-AA02-DFA0A04FC94B}">
              <ma14:wrappingTextBoxFlag xmlns:ma14="http://schemas.microsoft.com/office/mac/drawingml/2011/main" val="1"/>
            </a:ext>
          </a:extLst>
        </p:spPr>
        <p:txBody>
          <a:bodyPr lIns="45699" tIns="45699" rIns="45699" bIns="45699"/>
          <a:lstStyle>
            <a:lvl1pPr>
              <a:defRPr>
                <a:solidFill>
                  <a:srgbClr val="8D8E8D"/>
                </a:solidFill>
                <a:latin typeface="Helvetica Neue"/>
                <a:ea typeface="Helvetica Neue"/>
                <a:cs typeface="Helvetica Neue"/>
                <a:sym typeface="Helvetica Neue"/>
              </a:defRPr>
            </a:lvl1pPr>
          </a:lstStyle>
          <a:p>
            <a:pPr/>
            <a:fld id="{86CB4B4D-7CA3-9044-876B-883B54F8677D}" type="slidenum"/>
          </a:p>
        </p:txBody>
      </p:sp>
      <p:pic>
        <p:nvPicPr>
          <p:cNvPr id="177" name="Google Shape;2173;p243" descr="Google Shape;2173;p243"/>
          <p:cNvPicPr>
            <a:picLocks noChangeAspect="1"/>
          </p:cNvPicPr>
          <p:nvPr>
            <p:ph type="pic" idx="21"/>
          </p:nvPr>
        </p:nvPicPr>
        <p:blipFill>
          <a:blip r:embed="rId2">
            <a:extLst/>
          </a:blip>
          <a:stretch>
            <a:fillRect/>
          </a:stretch>
        </p:blipFill>
        <p:spPr>
          <a:xfrm>
            <a:off x="1185353" y="1175336"/>
            <a:ext cx="4507325" cy="4507326"/>
          </a:xfrm>
          <a:prstGeom prst="rect">
            <a:avLst/>
          </a:prstGeom>
        </p:spPr>
      </p:pic>
      <p:sp>
        <p:nvSpPr>
          <p:cNvPr id="178" name="Google Shape;2174;p243"/>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0" name="Google Shape;2202;p247"/>
          <p:cNvSpPr txBox="1"/>
          <p:nvPr>
            <p:ph type="body" sz="quarter" idx="1"/>
          </p:nvPr>
        </p:nvSpPr>
        <p:spPr>
          <a:xfrm>
            <a:off x="6847817" y="1613392"/>
            <a:ext cx="4529401" cy="518700"/>
          </a:xfrm>
          <a:prstGeom prst="rect">
            <a:avLst/>
          </a:prstGeom>
        </p:spPr>
        <p:txBody>
          <a:bodyPr/>
          <a:lstStyle>
            <a:lvl1pPr marL="9236" indent="-9236" algn="ctr" defTabSz="886968">
              <a:spcBef>
                <a:spcPts val="0"/>
              </a:spcBef>
              <a:defRPr sz="2813">
                <a:solidFill>
                  <a:srgbClr val="080808"/>
                </a:solidFill>
                <a:latin typeface="Inter Bold"/>
                <a:ea typeface="Inter Bold"/>
                <a:cs typeface="Inter Bold"/>
                <a:sym typeface="Inter Bold"/>
              </a:defRPr>
            </a:lvl1pPr>
          </a:lstStyle>
          <a:p>
            <a:pPr/>
            <a:r>
              <a:t>Established in 1972</a:t>
            </a:r>
          </a:p>
        </p:txBody>
      </p:sp>
      <p:sp>
        <p:nvSpPr>
          <p:cNvPr id="181" name="Google Shape;2203;p247"/>
          <p:cNvSpPr txBox="1"/>
          <p:nvPr>
            <p:ph type="body" idx="25"/>
          </p:nvPr>
        </p:nvSpPr>
        <p:spPr>
          <a:xfrm>
            <a:off x="5594425" y="2378960"/>
            <a:ext cx="6366001" cy="516301"/>
          </a:xfrm>
          <a:prstGeom prst="rect">
            <a:avLst/>
          </a:prstGeom>
          <a:extLst>
            <a:ext uri="{C572A759-6A51-4108-AA02-DFA0A04FC94B}">
              <ma14:wrappingTextBoxFlag xmlns:ma14="http://schemas.microsoft.com/office/mac/drawingml/2011/main" val="1"/>
            </a:ext>
          </a:extLst>
        </p:spPr>
        <p:txBody>
          <a:bodyPr/>
          <a:lstStyle/>
          <a:p>
            <a:pPr marL="4475" indent="-4475" algn="ctr" defTabSz="429768">
              <a:lnSpc>
                <a:spcPct val="100000"/>
              </a:lnSpc>
              <a:spcBef>
                <a:spcPts val="0"/>
              </a:spcBef>
              <a:buSzTx/>
              <a:buFontTx/>
              <a:buNone/>
              <a:defRPr sz="1081">
                <a:solidFill>
                  <a:srgbClr val="8231D4"/>
                </a:solidFill>
                <a:latin typeface="Inter Bold"/>
                <a:ea typeface="Inter Bold"/>
                <a:cs typeface="Inter Bold"/>
                <a:sym typeface="Inter Bold"/>
              </a:defRPr>
            </a:pPr>
            <a:r>
              <a:t>PROTECTING &amp; EMPOWERING </a:t>
            </a:r>
            <a:br/>
            <a:r>
              <a:rPr>
                <a:solidFill>
                  <a:srgbClr val="080808"/>
                </a:solidFill>
                <a:latin typeface="Inter Regular"/>
                <a:ea typeface="Inter Regular"/>
                <a:cs typeface="Inter Regular"/>
                <a:sym typeface="Inter Regular"/>
              </a:rPr>
              <a:t>4.5 million lives &amp; businesses with a dedicated network of quality law firms in the U.S. &amp; Canada.</a:t>
            </a:r>
          </a:p>
        </p:txBody>
      </p:sp>
      <p:sp>
        <p:nvSpPr>
          <p:cNvPr id="182" name="Google Shape;2204;p247"/>
          <p:cNvSpPr txBox="1"/>
          <p:nvPr>
            <p:ph type="sldNum" sz="quarter" idx="4294967295"/>
          </p:nvPr>
        </p:nvSpPr>
        <p:spPr>
          <a:xfrm>
            <a:off x="11164932" y="6406399"/>
            <a:ext cx="188835" cy="264934"/>
          </a:xfrm>
          <a:prstGeom prst="rect">
            <a:avLst/>
          </a:prstGeom>
          <a:extLst>
            <a:ext uri="{C572A759-6A51-4108-AA02-DFA0A04FC94B}">
              <ma14:wrappingTextBoxFlag xmlns:ma14="http://schemas.microsoft.com/office/mac/drawingml/2011/main" val="1"/>
            </a:ext>
          </a:extLst>
        </p:spPr>
        <p:txBody>
          <a:bodyPr lIns="45699" tIns="45699" rIns="45699" bIns="45699"/>
          <a:lstStyle>
            <a:lvl1pPr>
              <a:defRPr>
                <a:solidFill>
                  <a:srgbClr val="8D8E8D"/>
                </a:solidFill>
                <a:latin typeface="Helvetica Neue"/>
                <a:ea typeface="Helvetica Neue"/>
                <a:cs typeface="Helvetica Neue"/>
                <a:sym typeface="Helvetica Neue"/>
              </a:defRPr>
            </a:lvl1pPr>
          </a:lstStyle>
          <a:p>
            <a:pPr/>
            <a:fld id="{86CB4B4D-7CA3-9044-876B-883B54F8677D}" type="slidenum"/>
          </a:p>
        </p:txBody>
      </p:sp>
      <p:sp>
        <p:nvSpPr>
          <p:cNvPr id="183" name="Google Shape;2205;p247"/>
          <p:cNvSpPr txBox="1"/>
          <p:nvPr/>
        </p:nvSpPr>
        <p:spPr>
          <a:xfrm>
            <a:off x="6675215" y="3973837"/>
            <a:ext cx="4437951" cy="498453"/>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nchor="b">
            <a:spAutoFit/>
          </a:bodyPr>
          <a:lstStyle>
            <a:lvl1pPr marL="9525" indent="-9525" algn="ctr">
              <a:lnSpc>
                <a:spcPct val="90000"/>
              </a:lnSpc>
              <a:defRPr b="1" sz="2900">
                <a:latin typeface="Arial"/>
                <a:ea typeface="Arial"/>
                <a:cs typeface="Arial"/>
                <a:sym typeface="Arial"/>
              </a:defRPr>
            </a:lvl1pPr>
          </a:lstStyle>
          <a:p>
            <a:pPr/>
            <a:r>
              <a:t>Our Vision</a:t>
            </a:r>
          </a:p>
        </p:txBody>
      </p:sp>
      <p:sp>
        <p:nvSpPr>
          <p:cNvPr id="184" name="Google Shape;2206;p247"/>
          <p:cNvSpPr txBox="1"/>
          <p:nvPr/>
        </p:nvSpPr>
        <p:spPr>
          <a:xfrm>
            <a:off x="5640149" y="4554811"/>
            <a:ext cx="6274552" cy="812157"/>
          </a:xfrm>
          <a:prstGeom prst="rect">
            <a:avLst/>
          </a:prstGeom>
          <a:ln w="12700">
            <a:miter lim="400000"/>
          </a:ln>
          <a:extLst>
            <a:ext uri="{C572A759-6A51-4108-AA02-DFA0A04FC94B}">
              <ma14:wrappingTextBoxFlag xmlns:ma14="http://schemas.microsoft.com/office/mac/drawingml/2011/main" val="1"/>
            </a:ext>
          </a:extLst>
        </p:spPr>
        <p:txBody>
          <a:bodyPr lIns="45699" tIns="45699" rIns="45699" bIns="45699">
            <a:spAutoFit/>
          </a:bodyPr>
          <a:lstStyle/>
          <a:p>
            <a:pPr marL="9525" indent="-9525" algn="ctr">
              <a:defRPr sz="2300">
                <a:solidFill>
                  <a:srgbClr val="080808"/>
                </a:solidFill>
                <a:latin typeface="Arial"/>
                <a:ea typeface="Arial"/>
                <a:cs typeface="Arial"/>
                <a:sym typeface="Arial"/>
              </a:defRPr>
            </a:pPr>
            <a:r>
              <a:t>To </a:t>
            </a:r>
            <a:r>
              <a:rPr>
                <a:latin typeface="+mn-lt"/>
                <a:ea typeface="+mn-ea"/>
                <a:cs typeface="+mn-cs"/>
                <a:sym typeface="Aptos"/>
              </a:rPr>
              <a:t>build a</a:t>
            </a:r>
            <a:r>
              <a:t> </a:t>
            </a:r>
            <a:r>
              <a:rPr b="1">
                <a:solidFill>
                  <a:srgbClr val="8231D4"/>
                </a:solidFill>
                <a:latin typeface="+mn-lt"/>
                <a:ea typeface="+mn-ea"/>
                <a:cs typeface="+mn-cs"/>
                <a:sym typeface="Aptos"/>
              </a:rPr>
              <a:t>BETTER WORLD</a:t>
            </a:r>
            <a:r>
              <a:rPr b="1">
                <a:solidFill>
                  <a:srgbClr val="8231D4"/>
                </a:solidFill>
              </a:rPr>
              <a:t> </a:t>
            </a:r>
            <a:r>
              <a:rPr>
                <a:latin typeface="+mn-lt"/>
                <a:ea typeface="+mn-ea"/>
                <a:cs typeface="+mn-cs"/>
                <a:sym typeface="Aptos"/>
              </a:rPr>
              <a:t>where access </a:t>
            </a:r>
            <a:br>
              <a:rPr>
                <a:latin typeface="+mn-lt"/>
                <a:ea typeface="+mn-ea"/>
                <a:cs typeface="+mn-cs"/>
                <a:sym typeface="Aptos"/>
              </a:rPr>
            </a:br>
            <a:r>
              <a:rPr>
                <a:latin typeface="+mn-lt"/>
                <a:ea typeface="+mn-ea"/>
                <a:cs typeface="+mn-cs"/>
                <a:sym typeface="Aptos"/>
              </a:rPr>
              <a:t>to</a:t>
            </a:r>
            <a:r>
              <a:rPr b="1">
                <a:solidFill>
                  <a:srgbClr val="8231D4"/>
                </a:solidFill>
              </a:rPr>
              <a:t> JUSTICE </a:t>
            </a:r>
            <a:r>
              <a:rPr>
                <a:latin typeface="+mn-lt"/>
                <a:ea typeface="+mn-ea"/>
                <a:cs typeface="+mn-cs"/>
                <a:sym typeface="Aptos"/>
              </a:rPr>
              <a:t>is </a:t>
            </a:r>
            <a:r>
              <a:rPr b="1">
                <a:solidFill>
                  <a:srgbClr val="8124BB"/>
                </a:solidFill>
                <a:latin typeface="+mn-lt"/>
                <a:ea typeface="+mn-ea"/>
                <a:cs typeface="+mn-cs"/>
                <a:sym typeface="Aptos"/>
              </a:rPr>
              <a:t>EQUAL</a:t>
            </a:r>
            <a:r>
              <a:rPr>
                <a:latin typeface="+mn-lt"/>
                <a:ea typeface="+mn-ea"/>
                <a:cs typeface="+mn-cs"/>
                <a:sym typeface="Aptos"/>
              </a:rPr>
              <a:t> for every human.</a:t>
            </a:r>
            <a:r>
              <a:t> </a:t>
            </a:r>
          </a:p>
        </p:txBody>
      </p:sp>
      <p:pic>
        <p:nvPicPr>
          <p:cNvPr id="185" name="Google Shape;2207;p247" descr="Google Shape;2207;p247"/>
          <p:cNvPicPr>
            <a:picLocks noChangeAspect="1"/>
          </p:cNvPicPr>
          <p:nvPr/>
        </p:nvPicPr>
        <p:blipFill>
          <a:blip r:embed="rId2">
            <a:extLst/>
          </a:blip>
          <a:stretch>
            <a:fillRect/>
          </a:stretch>
        </p:blipFill>
        <p:spPr>
          <a:xfrm>
            <a:off x="7176276" y="6010350"/>
            <a:ext cx="1121566" cy="419960"/>
          </a:xfrm>
          <a:prstGeom prst="rect">
            <a:avLst/>
          </a:prstGeom>
          <a:ln w="12700">
            <a:miter lim="400000"/>
          </a:ln>
        </p:spPr>
      </p:pic>
      <p:pic>
        <p:nvPicPr>
          <p:cNvPr id="186" name="Google Shape;2208;p247" descr="Google Shape;2208;p247"/>
          <p:cNvPicPr>
            <a:picLocks noChangeAspect="1"/>
          </p:cNvPicPr>
          <p:nvPr/>
        </p:nvPicPr>
        <p:blipFill>
          <a:blip r:embed="rId3">
            <a:extLst/>
          </a:blip>
          <a:stretch>
            <a:fillRect/>
          </a:stretch>
        </p:blipFill>
        <p:spPr>
          <a:xfrm>
            <a:off x="4826532" y="6040239"/>
            <a:ext cx="1381689" cy="216664"/>
          </a:xfrm>
          <a:prstGeom prst="rect">
            <a:avLst/>
          </a:prstGeom>
          <a:ln w="12700">
            <a:miter lim="400000"/>
          </a:ln>
        </p:spPr>
      </p:pic>
      <p:pic>
        <p:nvPicPr>
          <p:cNvPr id="187" name="Google Shape;2209;p247" descr="Google Shape;2209;p247"/>
          <p:cNvPicPr>
            <a:picLocks noChangeAspect="1"/>
          </p:cNvPicPr>
          <p:nvPr/>
        </p:nvPicPr>
        <p:blipFill>
          <a:blip r:embed="rId4">
            <a:extLst/>
          </a:blip>
          <a:stretch>
            <a:fillRect/>
          </a:stretch>
        </p:blipFill>
        <p:spPr>
          <a:xfrm>
            <a:off x="2901562" y="5694326"/>
            <a:ext cx="957025" cy="908487"/>
          </a:xfrm>
          <a:prstGeom prst="rect">
            <a:avLst/>
          </a:prstGeom>
          <a:ln w="12700">
            <a:miter lim="400000"/>
          </a:ln>
        </p:spPr>
      </p:pic>
      <p:pic>
        <p:nvPicPr>
          <p:cNvPr id="188" name="Google Shape;2210;p247" descr="Google Shape;2210;p247"/>
          <p:cNvPicPr>
            <a:picLocks noChangeAspect="1"/>
          </p:cNvPicPr>
          <p:nvPr/>
        </p:nvPicPr>
        <p:blipFill>
          <a:blip r:embed="rId5">
            <a:extLst/>
          </a:blip>
          <a:stretch>
            <a:fillRect/>
          </a:stretch>
        </p:blipFill>
        <p:spPr>
          <a:xfrm>
            <a:off x="1224383" y="5938842"/>
            <a:ext cx="957274" cy="347218"/>
          </a:xfrm>
          <a:prstGeom prst="rect">
            <a:avLst/>
          </a:prstGeom>
          <a:ln w="12700">
            <a:miter lim="400000"/>
          </a:ln>
        </p:spPr>
      </p:pic>
      <p:pic>
        <p:nvPicPr>
          <p:cNvPr id="189" name="Google Shape;2211;p247" descr="Google Shape;2211;p247"/>
          <p:cNvPicPr>
            <a:picLocks noChangeAspect="1"/>
          </p:cNvPicPr>
          <p:nvPr/>
        </p:nvPicPr>
        <p:blipFill>
          <a:blip r:embed="rId6">
            <a:extLst/>
          </a:blip>
          <a:stretch>
            <a:fillRect/>
          </a:stretch>
        </p:blipFill>
        <p:spPr>
          <a:xfrm>
            <a:off x="9265831" y="5938840"/>
            <a:ext cx="1381688" cy="516223"/>
          </a:xfrm>
          <a:prstGeom prst="rect">
            <a:avLst/>
          </a:prstGeom>
          <a:ln w="12700">
            <a:miter lim="400000"/>
          </a:ln>
        </p:spPr>
      </p:pic>
      <p:pic>
        <p:nvPicPr>
          <p:cNvPr id="190" name="Google Shape;2212;p247" descr="Google Shape;2212;p247"/>
          <p:cNvPicPr>
            <a:picLocks noChangeAspect="1"/>
          </p:cNvPicPr>
          <p:nvPr>
            <p:ph type="pic" idx="21"/>
          </p:nvPr>
        </p:nvPicPr>
        <p:blipFill>
          <a:blip r:embed="rId7">
            <a:extLst/>
          </a:blip>
          <a:srcRect l="661" t="0" r="669" b="0"/>
          <a:stretch>
            <a:fillRect/>
          </a:stretch>
        </p:blipFill>
        <p:spPr>
          <a:xfrm>
            <a:off x="709261" y="945463"/>
            <a:ext cx="4507327" cy="4507328"/>
          </a:xfrm>
          <a:prstGeom prst="rect">
            <a:avLst/>
          </a:prstGeom>
        </p:spPr>
      </p:pic>
      <p:pic>
        <p:nvPicPr>
          <p:cNvPr id="191" name="Google Shape;2213;p247" descr="Google Shape;2213;p247"/>
          <p:cNvPicPr>
            <a:picLocks noChangeAspect="1"/>
          </p:cNvPicPr>
          <p:nvPr/>
        </p:nvPicPr>
        <p:blipFill>
          <a:blip r:embed="rId8">
            <a:extLst/>
          </a:blip>
          <a:stretch>
            <a:fillRect/>
          </a:stretch>
        </p:blipFill>
        <p:spPr>
          <a:xfrm>
            <a:off x="3592531" y="255186"/>
            <a:ext cx="1776451" cy="2382790"/>
          </a:xfrm>
          <a:prstGeom prst="rect">
            <a:avLst/>
          </a:prstGeom>
          <a:ln w="12700">
            <a:miter lim="400000"/>
          </a:ln>
        </p:spPr>
      </p:pic>
      <p:pic>
        <p:nvPicPr>
          <p:cNvPr id="192" name="Google Shape;2214;p247" descr="Google Shape;2214;p247"/>
          <p:cNvPicPr>
            <a:picLocks noChangeAspect="1"/>
          </p:cNvPicPr>
          <p:nvPr/>
        </p:nvPicPr>
        <p:blipFill>
          <a:blip r:embed="rId9">
            <a:extLst/>
          </a:blip>
          <a:srcRect l="0" t="22877" r="0" b="21742"/>
          <a:stretch>
            <a:fillRect/>
          </a:stretch>
        </p:blipFill>
        <p:spPr>
          <a:xfrm>
            <a:off x="8007250" y="295547"/>
            <a:ext cx="2133601" cy="1181576"/>
          </a:xfrm>
          <a:prstGeom prst="rect">
            <a:avLst/>
          </a:prstGeom>
          <a:ln w="12700">
            <a:miter lim="400000"/>
          </a:ln>
        </p:spPr>
      </p:pic>
      <p:sp>
        <p:nvSpPr>
          <p:cNvPr id="193" name="Google Shape;2215;p247"/>
          <p:cNvSpPr/>
          <p:nvPr/>
        </p:nvSpPr>
        <p:spPr>
          <a:xfrm>
            <a:off x="11444475" y="6177974"/>
            <a:ext cx="633001" cy="597001"/>
          </a:xfrm>
          <a:prstGeom prst="rect">
            <a:avLst/>
          </a:prstGeom>
          <a:solidFill>
            <a:srgbClr val="FFFFFF"/>
          </a:solidFill>
          <a:ln w="12700">
            <a:miter lim="400000"/>
          </a:ln>
        </p:spPr>
        <p:txBody>
          <a:bodyPr lIns="45719" rIns="45719"/>
          <a:lstStyle/>
          <a:p>
            <a:pPr>
              <a:defRPr sz="3600">
                <a:solidFill>
                  <a:srgbClr val="353535"/>
                </a:solidFill>
              </a:defRPr>
            </a:pPr>
          </a:p>
        </p:txBody>
      </p:sp>
    </p:spTree>
  </p:cSld>
  <p:clrMapOvr>
    <a:masterClrMapping/>
  </p:clrMapOvr>
  <mc:AlternateContent xmlns:mc="http://schemas.openxmlformats.org/markup-compatibility/2006">
    <mc:Choice xmlns:p14="http://schemas.microsoft.com/office/powerpoint/2010/main" Requires="p14">
      <p:transition spd="slow" advClick="1" p14:dur="1200">
        <p:cover dir="l"/>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object 3"/>
          <p:cNvSpPr txBox="1"/>
          <p:nvPr/>
        </p:nvSpPr>
        <p:spPr>
          <a:xfrm>
            <a:off x="462113" y="974924"/>
            <a:ext cx="8712760"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spcBef>
                <a:spcPts val="600"/>
              </a:spcBef>
              <a:defRPr spc="85">
                <a:solidFill>
                  <a:srgbClr val="252525"/>
                </a:solidFill>
                <a:latin typeface="Tahoma"/>
                <a:ea typeface="Tahoma"/>
                <a:cs typeface="Tahoma"/>
                <a:sym typeface="Tahoma"/>
              </a:defRPr>
            </a:pPr>
            <a:r>
              <a:t>Covers</a:t>
            </a:r>
            <a:r>
              <a:rPr spc="20"/>
              <a:t> </a:t>
            </a:r>
            <a:r>
              <a:rPr spc="0"/>
              <a:t>member,</a:t>
            </a:r>
            <a:r>
              <a:rPr spc="15"/>
              <a:t> </a:t>
            </a:r>
            <a:r>
              <a:rPr spc="60"/>
              <a:t>spouse,</a:t>
            </a:r>
            <a:r>
              <a:rPr spc="10"/>
              <a:t> </a:t>
            </a:r>
            <a:r>
              <a:rPr spc="60"/>
              <a:t>and</a:t>
            </a:r>
            <a:r>
              <a:rPr spc="65"/>
              <a:t> </a:t>
            </a:r>
            <a:r>
              <a:rPr spc="0"/>
              <a:t>eligible</a:t>
            </a:r>
            <a:r>
              <a:rPr spc="5"/>
              <a:t> </a:t>
            </a:r>
            <a:r>
              <a:rPr spc="65"/>
              <a:t>dependent</a:t>
            </a:r>
            <a:r>
              <a:rPr spc="15"/>
              <a:t> </a:t>
            </a:r>
            <a:r>
              <a:rPr spc="-10"/>
              <a:t>children.</a:t>
            </a:r>
            <a:endParaRPr spc="-10"/>
          </a:p>
          <a:p>
            <a:pPr marL="520065" indent="-456565">
              <a:buSzPct val="100000"/>
              <a:buFont typeface="Arial"/>
              <a:buChar char="•"/>
              <a:tabLst>
                <a:tab pos="508000" algn="l"/>
              </a:tabLst>
              <a:defRPr spc="-20">
                <a:solidFill>
                  <a:srgbClr val="252525"/>
                </a:solidFill>
                <a:latin typeface="Tahoma"/>
                <a:ea typeface="Tahoma"/>
                <a:cs typeface="Tahoma"/>
                <a:sym typeface="Tahoma"/>
              </a:defRPr>
            </a:pPr>
          </a:p>
        </p:txBody>
      </p:sp>
      <p:sp>
        <p:nvSpPr>
          <p:cNvPr id="196" name="object 7"/>
          <p:cNvSpPr txBox="1"/>
          <p:nvPr>
            <p:ph type="title"/>
          </p:nvPr>
        </p:nvSpPr>
        <p:spPr>
          <a:xfrm>
            <a:off x="462112" y="288372"/>
            <a:ext cx="10515543" cy="535403"/>
          </a:xfrm>
          <a:prstGeom prst="rect">
            <a:avLst/>
          </a:prstGeom>
        </p:spPr>
        <p:txBody>
          <a:bodyPr lIns="0" tIns="0" rIns="0" bIns="0"/>
          <a:lstStyle/>
          <a:p>
            <a:pPr indent="51435" defTabSz="740663">
              <a:lnSpc>
                <a:spcPct val="100000"/>
              </a:lnSpc>
              <a:spcBef>
                <a:spcPts val="500"/>
              </a:spcBef>
              <a:defRPr sz="3564"/>
            </a:pPr>
            <a:r>
              <a:t>Preferred</a:t>
            </a:r>
            <a:r>
              <a:rPr spc="-243"/>
              <a:t> </a:t>
            </a:r>
            <a:r>
              <a:rPr spc="-81"/>
              <a:t>Legal</a:t>
            </a:r>
            <a:r>
              <a:rPr spc="-243"/>
              <a:t> </a:t>
            </a:r>
            <a:r>
              <a:rPr spc="-81"/>
              <a:t>Plan</a:t>
            </a:r>
          </a:p>
        </p:txBody>
      </p:sp>
      <p:sp>
        <p:nvSpPr>
          <p:cNvPr id="197" name="object 6"/>
          <p:cNvSpPr txBox="1"/>
          <p:nvPr/>
        </p:nvSpPr>
        <p:spPr>
          <a:xfrm>
            <a:off x="4823328" y="1512679"/>
            <a:ext cx="4571972" cy="4749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01600">
              <a:tabLst>
                <a:tab pos="546100" algn="l"/>
              </a:tabLst>
              <a:defRPr b="1" sz="1400">
                <a:solidFill>
                  <a:srgbClr val="9900FF"/>
                </a:solidFill>
                <a:latin typeface="Tahoma"/>
                <a:ea typeface="Tahoma"/>
                <a:cs typeface="Tahoma"/>
                <a:sym typeface="Tahoma"/>
              </a:defRPr>
            </a:pPr>
            <a:r>
              <a:t>Civil Trial Defense </a:t>
            </a:r>
            <a:r>
              <a:rPr b="0">
                <a:solidFill>
                  <a:srgbClr val="252525"/>
                </a:solidFill>
              </a:rPr>
              <a:t>Subject to schedule of hours for covered matters.</a:t>
            </a:r>
            <a:endParaRPr b="0">
              <a:solidFill>
                <a:srgbClr val="252525"/>
              </a:solidFill>
            </a:endParaRPr>
          </a:p>
          <a:p>
            <a:pPr indent="101600">
              <a:tabLst>
                <a:tab pos="546100" algn="l"/>
              </a:tabLst>
              <a:defRPr baseline="2645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IRS Audit Assistance </a:t>
            </a:r>
            <a:r>
              <a:rPr b="0">
                <a:solidFill>
                  <a:srgbClr val="252525"/>
                </a:solidFill>
              </a:rPr>
              <a:t>Consultation, audit representation and pre-trial negotiation.</a:t>
            </a:r>
          </a:p>
          <a:p>
            <a:pPr indent="101600">
              <a:tabLst>
                <a:tab pos="546100" algn="l"/>
              </a:tabLst>
              <a:defRPr baseline="26455" spc="-1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Uncontested</a:t>
            </a:r>
          </a:p>
          <a:p>
            <a:pPr lvl="4" indent="101600">
              <a:tabLst>
                <a:tab pos="546100" algn="l"/>
              </a:tabLst>
              <a:defRPr sz="1400">
                <a:solidFill>
                  <a:srgbClr val="252525"/>
                </a:solidFill>
                <a:latin typeface="Tahoma"/>
                <a:ea typeface="Tahoma"/>
                <a:cs typeface="Tahoma"/>
                <a:sym typeface="Tahoma"/>
              </a:defRPr>
            </a:pPr>
            <a:r>
              <a:t>	Minor Child Adoption</a:t>
            </a:r>
            <a:r>
              <a:rPr baseline="26455"/>
              <a:t>1</a:t>
            </a:r>
          </a:p>
          <a:p>
            <a:pPr indent="101600">
              <a:tabLst>
                <a:tab pos="546100" algn="l"/>
              </a:tabLst>
              <a:defRPr sz="1400">
                <a:solidFill>
                  <a:srgbClr val="252525"/>
                </a:solidFill>
                <a:latin typeface="Tahoma"/>
                <a:ea typeface="Tahoma"/>
                <a:cs typeface="Tahoma"/>
                <a:sym typeface="Tahoma"/>
              </a:defRPr>
            </a:pPr>
            <a:r>
              <a:t>	Name Change</a:t>
            </a:r>
          </a:p>
          <a:p>
            <a:pPr indent="101600">
              <a:tabLst>
                <a:tab pos="546100" algn="l"/>
              </a:tabLst>
              <a:defRPr sz="1400">
                <a:solidFill>
                  <a:srgbClr val="252525"/>
                </a:solidFill>
                <a:latin typeface="Tahoma"/>
                <a:ea typeface="Tahoma"/>
                <a:cs typeface="Tahoma"/>
                <a:sym typeface="Tahoma"/>
              </a:defRPr>
            </a:pPr>
            <a:r>
              <a:t>	Civil Annulment or Separation or divorce</a:t>
            </a:r>
            <a:r>
              <a:rPr baseline="26455"/>
              <a:t>4</a:t>
            </a:r>
            <a:endParaRPr baseline="26455"/>
          </a:p>
          <a:p>
            <a:pPr indent="101600">
              <a:tabLst>
                <a:tab pos="546100" algn="l"/>
              </a:tabLst>
              <a:defRPr baseline="26455" spc="-1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Prenuptial and Post-nuptial</a:t>
            </a:r>
            <a:r>
              <a:rPr b="0"/>
              <a:t> </a:t>
            </a:r>
            <a:r>
              <a:rPr b="0">
                <a:solidFill>
                  <a:srgbClr val="252525"/>
                </a:solidFill>
              </a:rPr>
              <a:t>Preparation</a:t>
            </a:r>
            <a:r>
              <a:rPr b="0" baseline="26455">
                <a:solidFill>
                  <a:srgbClr val="252525"/>
                </a:solidFill>
              </a:rPr>
              <a:t>4</a:t>
            </a:r>
            <a:endParaRPr b="0" baseline="26455">
              <a:solidFill>
                <a:srgbClr val="252525"/>
              </a:solidFill>
            </a:endParaRPr>
          </a:p>
          <a:p>
            <a:pPr indent="101600">
              <a:tabLst>
                <a:tab pos="546100" algn="l"/>
              </a:tabLst>
              <a:defRPr baseline="26455" spc="-15" sz="1400">
                <a:solidFill>
                  <a:srgbClr val="252525"/>
                </a:solidFill>
                <a:latin typeface="Tahoma"/>
                <a:ea typeface="Tahoma"/>
                <a:cs typeface="Tahoma"/>
                <a:sym typeface="Tahoma"/>
              </a:defRPr>
            </a:pPr>
          </a:p>
          <a:p>
            <a:pPr marR="443865" indent="12700">
              <a:tabLst>
                <a:tab pos="469900" algn="l"/>
              </a:tabLst>
              <a:defRPr b="1" sz="1400">
                <a:solidFill>
                  <a:srgbClr val="252525"/>
                </a:solidFill>
                <a:latin typeface="Tahoma"/>
                <a:ea typeface="Tahoma"/>
                <a:cs typeface="Tahoma"/>
                <a:sym typeface="Tahoma"/>
              </a:defRPr>
            </a:pPr>
            <a:r>
              <a:t>  </a:t>
            </a:r>
            <a:r>
              <a:rPr>
                <a:solidFill>
                  <a:srgbClr val="9900FF"/>
                </a:solidFill>
              </a:rPr>
              <a:t>24/7 Emergency Access </a:t>
            </a:r>
            <a:r>
              <a:rPr b="0"/>
              <a:t>if your rights are being</a:t>
            </a:r>
            <a:endParaRPr b="0"/>
          </a:p>
          <a:p>
            <a:pPr marR="443865" indent="12700">
              <a:tabLst>
                <a:tab pos="469900" algn="l"/>
              </a:tabLst>
              <a:defRPr sz="1400">
                <a:solidFill>
                  <a:srgbClr val="252525"/>
                </a:solidFill>
                <a:latin typeface="Tahoma"/>
                <a:ea typeface="Tahoma"/>
                <a:cs typeface="Tahoma"/>
                <a:sym typeface="Tahoma"/>
              </a:defRPr>
            </a:pPr>
            <a:r>
              <a:t>  denied or threatened (for covered emergencies).</a:t>
            </a:r>
          </a:p>
          <a:p>
            <a:pPr indent="101600">
              <a:tabLst>
                <a:tab pos="546100" algn="l"/>
              </a:tabLst>
              <a:defRPr baseline="26455" spc="-15" sz="1400">
                <a:solidFill>
                  <a:srgbClr val="252525"/>
                </a:solidFill>
                <a:latin typeface="Tahoma"/>
                <a:ea typeface="Tahoma"/>
                <a:cs typeface="Tahoma"/>
                <a:sym typeface="Tahoma"/>
              </a:defRPr>
            </a:pPr>
          </a:p>
          <a:p>
            <a:pPr indent="12700">
              <a:tabLst>
                <a:tab pos="457200" algn="l"/>
              </a:tabLst>
              <a:defRPr b="1" sz="1400">
                <a:solidFill>
                  <a:srgbClr val="9900FF"/>
                </a:solidFill>
                <a:latin typeface="Tahoma"/>
                <a:ea typeface="Tahoma"/>
                <a:cs typeface="Tahoma"/>
                <a:sym typeface="Tahoma"/>
              </a:defRPr>
            </a:pPr>
            <a:r>
              <a:t>  Online Notarization </a:t>
            </a:r>
            <a:r>
              <a:rPr b="0">
                <a:solidFill>
                  <a:srgbClr val="252525"/>
                </a:solidFill>
              </a:rPr>
              <a:t>Up to (5) per membership year.</a:t>
            </a:r>
            <a:endParaRPr b="0">
              <a:solidFill>
                <a:srgbClr val="252525"/>
              </a:solidFill>
            </a:endParaRPr>
          </a:p>
          <a:p>
            <a:pPr indent="101600">
              <a:tabLst>
                <a:tab pos="546100" algn="l"/>
              </a:tabLst>
              <a:defRPr baseline="26455" spc="-15" sz="1400">
                <a:solidFill>
                  <a:srgbClr val="252525"/>
                </a:solidFill>
                <a:latin typeface="Tahoma"/>
                <a:ea typeface="Tahoma"/>
                <a:cs typeface="Tahoma"/>
                <a:sym typeface="Tahoma"/>
              </a:defRPr>
            </a:pPr>
          </a:p>
          <a:p>
            <a:pPr indent="12700">
              <a:tabLst>
                <a:tab pos="457200" algn="l"/>
              </a:tabLst>
              <a:defRPr b="1" sz="1400">
                <a:solidFill>
                  <a:srgbClr val="252525"/>
                </a:solidFill>
                <a:latin typeface="Tahoma"/>
                <a:ea typeface="Tahoma"/>
                <a:cs typeface="Tahoma"/>
                <a:sym typeface="Tahoma"/>
              </a:defRPr>
            </a:pPr>
            <a:r>
              <a:t>  </a:t>
            </a:r>
            <a:r>
              <a:rPr>
                <a:solidFill>
                  <a:srgbClr val="9900FF"/>
                </a:solidFill>
              </a:rPr>
              <a:t>E-Signature</a:t>
            </a:r>
            <a:r>
              <a:t> </a:t>
            </a:r>
            <a:r>
              <a:rPr b="0"/>
              <a:t>Unlimited.</a:t>
            </a:r>
            <a:endParaRPr b="0"/>
          </a:p>
          <a:p>
            <a:pPr indent="101600">
              <a:tabLst>
                <a:tab pos="546100" algn="l"/>
              </a:tabLst>
              <a:defRPr baseline="26455" spc="-15" sz="1400">
                <a:solidFill>
                  <a:srgbClr val="252525"/>
                </a:solidFill>
                <a:latin typeface="Tahoma"/>
                <a:ea typeface="Tahoma"/>
                <a:cs typeface="Tahoma"/>
                <a:sym typeface="Tahoma"/>
              </a:defRPr>
            </a:pPr>
          </a:p>
          <a:p>
            <a:pPr indent="12700">
              <a:tabLst>
                <a:tab pos="457200" algn="l"/>
              </a:tabLst>
              <a:defRPr b="1" sz="1400">
                <a:solidFill>
                  <a:srgbClr val="252525"/>
                </a:solidFill>
                <a:latin typeface="Tahoma"/>
                <a:ea typeface="Tahoma"/>
                <a:cs typeface="Tahoma"/>
                <a:sym typeface="Tahoma"/>
              </a:defRPr>
            </a:pPr>
            <a:r>
              <a:t>  </a:t>
            </a:r>
            <a:r>
              <a:rPr>
                <a:solidFill>
                  <a:srgbClr val="9900FF"/>
                </a:solidFill>
              </a:rPr>
              <a:t>25% Discount </a:t>
            </a:r>
            <a:r>
              <a:rPr b="0"/>
              <a:t>Off the Provider Law Firm’s standard hourly rate.</a:t>
            </a:r>
          </a:p>
        </p:txBody>
      </p:sp>
      <p:sp>
        <p:nvSpPr>
          <p:cNvPr id="198" name="object 6"/>
          <p:cNvSpPr txBox="1"/>
          <p:nvPr/>
        </p:nvSpPr>
        <p:spPr>
          <a:xfrm>
            <a:off x="368049" y="1512679"/>
            <a:ext cx="4571971" cy="5181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63500">
              <a:tabLst>
                <a:tab pos="508000" algn="l"/>
              </a:tabLst>
              <a:defRPr b="1" sz="1400">
                <a:solidFill>
                  <a:srgbClr val="252525"/>
                </a:solidFill>
                <a:latin typeface="Tahoma"/>
                <a:ea typeface="Tahoma"/>
                <a:cs typeface="Tahoma"/>
                <a:sym typeface="Tahoma"/>
              </a:defRPr>
            </a:pPr>
            <a:r>
              <a:t> </a:t>
            </a:r>
            <a:r>
              <a:rPr>
                <a:solidFill>
                  <a:srgbClr val="9900FF"/>
                </a:solidFill>
              </a:rPr>
              <a:t>Consultation</a:t>
            </a:r>
            <a:r>
              <a:rPr b="0"/>
              <a:t> Unlimited number of personal legal </a:t>
            </a:r>
            <a:endParaRPr b="0"/>
          </a:p>
          <a:p>
            <a:pPr indent="63500">
              <a:tabLst>
                <a:tab pos="508000" algn="l"/>
              </a:tabLst>
              <a:defRPr sz="1400">
                <a:solidFill>
                  <a:srgbClr val="252525"/>
                </a:solidFill>
                <a:latin typeface="Tahoma"/>
                <a:ea typeface="Tahoma"/>
                <a:cs typeface="Tahoma"/>
                <a:sym typeface="Tahoma"/>
              </a:defRPr>
            </a:pPr>
            <a:r>
              <a:t> matters.</a:t>
            </a:r>
          </a:p>
          <a:p>
            <a:pPr indent="101600">
              <a:tabLst>
                <a:tab pos="546100" algn="l"/>
              </a:tabLst>
              <a:defRPr baseline="26455" sz="1400">
                <a:solidFill>
                  <a:srgbClr val="252525"/>
                </a:solidFill>
                <a:latin typeface="Tahoma"/>
                <a:ea typeface="Tahoma"/>
                <a:cs typeface="Tahoma"/>
                <a:sym typeface="Tahoma"/>
              </a:defRPr>
            </a:pPr>
          </a:p>
          <a:p>
            <a:pPr indent="63500">
              <a:tabLst>
                <a:tab pos="508000" algn="l"/>
              </a:tabLst>
              <a:defRPr b="1" sz="1400">
                <a:solidFill>
                  <a:srgbClr val="252525"/>
                </a:solidFill>
                <a:latin typeface="Tahoma"/>
                <a:ea typeface="Tahoma"/>
                <a:cs typeface="Tahoma"/>
                <a:sym typeface="Tahoma"/>
              </a:defRPr>
            </a:pPr>
            <a:r>
              <a:t> </a:t>
            </a:r>
            <a:r>
              <a:rPr>
                <a:solidFill>
                  <a:srgbClr val="9900FF"/>
                </a:solidFill>
              </a:rPr>
              <a:t>Letters or Phone Calls </a:t>
            </a:r>
            <a:r>
              <a:rPr b="0"/>
              <a:t>Made on your behalf.</a:t>
            </a:r>
            <a:endParaRPr b="0"/>
          </a:p>
          <a:p>
            <a:pPr indent="101600">
              <a:tabLst>
                <a:tab pos="546100" algn="l"/>
              </a:tabLst>
              <a:defRPr baseline="26455" sz="1400">
                <a:solidFill>
                  <a:srgbClr val="252525"/>
                </a:solidFill>
                <a:latin typeface="Tahoma"/>
                <a:ea typeface="Tahoma"/>
                <a:cs typeface="Tahoma"/>
                <a:sym typeface="Tahoma"/>
              </a:defRPr>
            </a:pPr>
          </a:p>
          <a:p>
            <a:pPr marR="318770" indent="63500">
              <a:tabLst>
                <a:tab pos="520700" algn="l"/>
              </a:tabLst>
              <a:defRPr b="1" sz="1400">
                <a:solidFill>
                  <a:srgbClr val="252525"/>
                </a:solidFill>
                <a:latin typeface="Tahoma"/>
                <a:ea typeface="Tahoma"/>
                <a:cs typeface="Tahoma"/>
                <a:sym typeface="Tahoma"/>
              </a:defRPr>
            </a:pPr>
            <a:r>
              <a:t> </a:t>
            </a:r>
            <a:r>
              <a:rPr>
                <a:solidFill>
                  <a:srgbClr val="9900FF"/>
                </a:solidFill>
              </a:rPr>
              <a:t>Document Review </a:t>
            </a:r>
            <a:r>
              <a:rPr b="0"/>
              <a:t>Unlimited personal legal</a:t>
            </a:r>
            <a:endParaRPr b="0"/>
          </a:p>
          <a:p>
            <a:pPr marR="318770" indent="63500">
              <a:tabLst>
                <a:tab pos="520700" algn="l"/>
              </a:tabLst>
              <a:defRPr sz="1400">
                <a:solidFill>
                  <a:srgbClr val="252525"/>
                </a:solidFill>
                <a:latin typeface="Tahoma"/>
                <a:ea typeface="Tahoma"/>
                <a:cs typeface="Tahoma"/>
                <a:sym typeface="Tahoma"/>
              </a:defRPr>
            </a:pPr>
            <a:r>
              <a:t> documents up to 25 pages each.</a:t>
            </a:r>
          </a:p>
          <a:p>
            <a:pPr indent="101600">
              <a:tabLst>
                <a:tab pos="546100" algn="l"/>
              </a:tabLst>
              <a:defRPr baseline="26455" sz="1400">
                <a:solidFill>
                  <a:srgbClr val="252525"/>
                </a:solidFill>
                <a:latin typeface="Tahoma"/>
                <a:ea typeface="Tahoma"/>
                <a:cs typeface="Tahoma"/>
                <a:sym typeface="Tahoma"/>
              </a:defRPr>
            </a:pPr>
          </a:p>
          <a:p>
            <a:pPr indent="63500">
              <a:tabLst>
                <a:tab pos="508000" algn="l"/>
              </a:tabLst>
              <a:defRPr b="1" sz="1400">
                <a:solidFill>
                  <a:srgbClr val="252525"/>
                </a:solidFill>
                <a:latin typeface="Tahoma"/>
                <a:ea typeface="Tahoma"/>
                <a:cs typeface="Tahoma"/>
                <a:sym typeface="Tahoma"/>
              </a:defRPr>
            </a:pPr>
            <a:r>
              <a:t> </a:t>
            </a:r>
            <a:r>
              <a:rPr>
                <a:solidFill>
                  <a:srgbClr val="9900FF"/>
                </a:solidFill>
              </a:rPr>
              <a:t>Residential Loan Document Review </a:t>
            </a:r>
            <a:r>
              <a:rPr b="0"/>
              <a:t>Primary</a:t>
            </a:r>
            <a:endParaRPr b="0"/>
          </a:p>
          <a:p>
            <a:pPr indent="63500">
              <a:tabLst>
                <a:tab pos="508000" algn="l"/>
              </a:tabLst>
              <a:defRPr sz="1400">
                <a:solidFill>
                  <a:srgbClr val="252525"/>
                </a:solidFill>
                <a:latin typeface="Tahoma"/>
                <a:ea typeface="Tahoma"/>
                <a:cs typeface="Tahoma"/>
                <a:sym typeface="Tahoma"/>
              </a:defRPr>
            </a:pPr>
            <a:r>
              <a:t> residence.</a:t>
            </a:r>
            <a:r>
              <a:rPr baseline="26455"/>
              <a:t>1</a:t>
            </a:r>
            <a:endParaRPr baseline="26455"/>
          </a:p>
          <a:p>
            <a:pPr indent="101600">
              <a:tabLst>
                <a:tab pos="546100" algn="l"/>
              </a:tabLst>
              <a:defRPr baseline="26455" sz="1400">
                <a:solidFill>
                  <a:srgbClr val="252525"/>
                </a:solidFill>
                <a:latin typeface="Tahoma"/>
                <a:ea typeface="Tahoma"/>
                <a:cs typeface="Tahoma"/>
                <a:sym typeface="Tahoma"/>
              </a:defRPr>
            </a:pPr>
          </a:p>
          <a:p>
            <a:pPr marR="391159" indent="63500">
              <a:tabLst>
                <a:tab pos="520700" algn="l"/>
              </a:tabLst>
              <a:defRPr b="1" sz="1400">
                <a:solidFill>
                  <a:srgbClr val="252525"/>
                </a:solidFill>
                <a:latin typeface="Tahoma"/>
                <a:ea typeface="Tahoma"/>
                <a:cs typeface="Tahoma"/>
                <a:sym typeface="Tahoma"/>
              </a:defRPr>
            </a:pPr>
            <a:r>
              <a:t> </a:t>
            </a:r>
            <a:r>
              <a:rPr>
                <a:solidFill>
                  <a:srgbClr val="9900FF"/>
                </a:solidFill>
              </a:rPr>
              <a:t>Residential Tenant Lease </a:t>
            </a:r>
            <a:r>
              <a:rPr b="0"/>
              <a:t>Advice, review of </a:t>
            </a:r>
            <a:endParaRPr b="0"/>
          </a:p>
          <a:p>
            <a:pPr marR="391159" indent="63500">
              <a:tabLst>
                <a:tab pos="520700" algn="l"/>
              </a:tabLst>
              <a:defRPr sz="1400">
                <a:solidFill>
                  <a:srgbClr val="252525"/>
                </a:solidFill>
                <a:latin typeface="Tahoma"/>
                <a:ea typeface="Tahoma"/>
                <a:cs typeface="Tahoma"/>
                <a:sym typeface="Tahoma"/>
              </a:defRPr>
            </a:pPr>
            <a:r>
              <a:t> documents and negotiations with a landlord.</a:t>
            </a:r>
          </a:p>
          <a:p>
            <a:pPr indent="101600">
              <a:tabLst>
                <a:tab pos="546100" algn="l"/>
              </a:tabLst>
              <a:defRPr baseline="2645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Preparation, Annual Reviews and Updates</a:t>
            </a:r>
          </a:p>
          <a:p>
            <a:pPr indent="101600">
              <a:tabLst>
                <a:tab pos="546100" algn="l"/>
              </a:tabLst>
              <a:defRPr sz="1400">
                <a:solidFill>
                  <a:srgbClr val="252525"/>
                </a:solidFill>
                <a:latin typeface="Tahoma"/>
                <a:ea typeface="Tahoma"/>
                <a:cs typeface="Tahoma"/>
                <a:sym typeface="Tahoma"/>
              </a:defRPr>
            </a:pPr>
            <a:r>
              <a:t>	Will </a:t>
            </a:r>
          </a:p>
          <a:p>
            <a:pPr indent="101600">
              <a:tabLst>
                <a:tab pos="546100" algn="l"/>
              </a:tabLst>
              <a:defRPr sz="1400">
                <a:solidFill>
                  <a:srgbClr val="252525"/>
                </a:solidFill>
                <a:latin typeface="Tahoma"/>
                <a:ea typeface="Tahoma"/>
                <a:cs typeface="Tahoma"/>
                <a:sym typeface="Tahoma"/>
              </a:defRPr>
            </a:pPr>
            <a:r>
              <a:t>	Durable Power of Attorney</a:t>
            </a:r>
          </a:p>
          <a:p>
            <a:pPr indent="101600">
              <a:tabLst>
                <a:tab pos="546100" algn="l"/>
              </a:tabLst>
              <a:defRPr sz="1400">
                <a:solidFill>
                  <a:srgbClr val="252525"/>
                </a:solidFill>
                <a:latin typeface="Tahoma"/>
                <a:ea typeface="Tahoma"/>
                <a:cs typeface="Tahoma"/>
                <a:sym typeface="Tahoma"/>
              </a:defRPr>
            </a:pPr>
            <a:r>
              <a:t>	Physician’s Directive/Living Will</a:t>
            </a:r>
          </a:p>
          <a:p>
            <a:pPr indent="101600">
              <a:tabLst>
                <a:tab pos="546100" algn="l"/>
              </a:tabLst>
              <a:defRPr baseline="26455" spc="-15" sz="1400">
                <a:solidFill>
                  <a:srgbClr val="252525"/>
                </a:solidFill>
                <a:latin typeface="Tahoma"/>
                <a:ea typeface="Tahoma"/>
                <a:cs typeface="Tahoma"/>
                <a:sym typeface="Tahoma"/>
              </a:defRPr>
            </a:pPr>
          </a:p>
          <a:p>
            <a:pPr marR="81280" indent="100964">
              <a:tabLst>
                <a:tab pos="546100" algn="l"/>
              </a:tabLst>
              <a:defRPr b="1" sz="1400">
                <a:solidFill>
                  <a:srgbClr val="9900FF"/>
                </a:solidFill>
                <a:latin typeface="Tahoma"/>
                <a:ea typeface="Tahoma"/>
                <a:cs typeface="Tahoma"/>
                <a:sym typeface="Tahoma"/>
              </a:defRPr>
            </a:pPr>
            <a:r>
              <a:t>Traffic Ticket Assistance </a:t>
            </a:r>
            <a:r>
              <a:rPr b="0">
                <a:solidFill>
                  <a:srgbClr val="252525"/>
                </a:solidFill>
              </a:rPr>
              <a:t>Advice and consultation, plus two (2) covered violations per year, per person.</a:t>
            </a:r>
            <a:r>
              <a:rPr b="0" baseline="26455">
                <a:solidFill>
                  <a:srgbClr val="252525"/>
                </a:solidFill>
              </a:rPr>
              <a:t>2</a:t>
            </a:r>
            <a:endParaRPr b="0" baseline="26455">
              <a:solidFill>
                <a:srgbClr val="252525"/>
              </a:solidFill>
            </a:endParaRPr>
          </a:p>
          <a:p>
            <a:pPr indent="101600">
              <a:tabLst>
                <a:tab pos="546100" algn="l"/>
              </a:tabLst>
              <a:defRPr baseline="26455" spc="-1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Property Damage Assistance</a:t>
            </a:r>
            <a:r>
              <a:rPr b="0" baseline="26455"/>
              <a:t>3</a:t>
            </a:r>
            <a:endParaRPr b="0" baseline="26455"/>
          </a:p>
        </p:txBody>
      </p:sp>
      <p:sp>
        <p:nvSpPr>
          <p:cNvPr id="199" name="TextBox 9"/>
          <p:cNvSpPr txBox="1"/>
          <p:nvPr/>
        </p:nvSpPr>
        <p:spPr>
          <a:xfrm>
            <a:off x="350520" y="6265719"/>
            <a:ext cx="11795760" cy="726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R="5080" indent="12700">
              <a:defRPr sz="800">
                <a:latin typeface="Inter Italic"/>
                <a:ea typeface="Inter Italic"/>
                <a:cs typeface="Inter Italic"/>
                <a:sym typeface="Inter Italic"/>
              </a:defRPr>
            </a:pPr>
            <a:r>
              <a:t>This is a general overview of the legal plan coverage available from Pre-Paid Legal Services, Inc. (“PPLSI”) for illustration purposes only. In New York and Nevada an additional fee may be required for some services. See a legal plan details for pre-trial/trial time hours that may apply.  </a:t>
            </a:r>
            <a:r>
              <a:rPr>
                <a:solidFill>
                  <a:srgbClr val="252525"/>
                </a:solidFill>
              </a:rPr>
              <a:t>Uncontested services have a 180-day waiting period. </a:t>
            </a:r>
            <a:endParaRPr>
              <a:solidFill>
                <a:srgbClr val="252525"/>
              </a:solidFill>
            </a:endParaRPr>
          </a:p>
          <a:p>
            <a:pPr indent="12700">
              <a:defRPr sz="800">
                <a:solidFill>
                  <a:srgbClr val="252525"/>
                </a:solidFill>
                <a:latin typeface="Inter Bold"/>
                <a:ea typeface="Inter Bold"/>
                <a:cs typeface="Inter Bold"/>
                <a:sym typeface="Inter Bold"/>
              </a:defRPr>
            </a:pPr>
            <a:r>
              <a:t>1</a:t>
            </a:r>
            <a:r>
              <a:rPr>
                <a:latin typeface="Inter Italic"/>
                <a:ea typeface="Inter Italic"/>
                <a:cs typeface="Inter Italic"/>
                <a:sym typeface="Inter Italic"/>
              </a:rPr>
              <a:t> Primary member and spouse only.  </a:t>
            </a:r>
            <a:r>
              <a:t>2</a:t>
            </a:r>
            <a:r>
              <a:rPr>
                <a:latin typeface="Inter Italic"/>
                <a:ea typeface="Inter Italic"/>
                <a:cs typeface="Inter Italic"/>
                <a:sym typeface="Inter Italic"/>
              </a:rPr>
              <a:t> $79 fee each time the lawyer makes a court appearance. 10 day waiting period.  </a:t>
            </a:r>
            <a:r>
              <a:t>3</a:t>
            </a:r>
            <a:r>
              <a:rPr>
                <a:latin typeface="Inter Italic"/>
                <a:ea typeface="Inter Italic"/>
                <a:cs typeface="Inter Italic"/>
                <a:sym typeface="Inter Italic"/>
              </a:rPr>
              <a:t> Can receive when a driver or passenger in or struck by a motor vehicle. Claims $5,000 or less.  </a:t>
            </a:r>
            <a:r>
              <a:t>4</a:t>
            </a:r>
            <a:r>
              <a:rPr>
                <a:latin typeface="Inter Italic"/>
                <a:ea typeface="Inter Italic"/>
                <a:cs typeface="Inter Italic"/>
                <a:sym typeface="Inter Italic"/>
              </a:rPr>
              <a:t> Primary member only.</a:t>
            </a:r>
            <a:endParaRPr>
              <a:latin typeface="Inter Italic"/>
              <a:ea typeface="Inter Italic"/>
              <a:cs typeface="Inter Italic"/>
              <a:sym typeface="Inter Italic"/>
            </a:endParaRPr>
          </a:p>
          <a:p>
            <a:pPr indent="12700">
              <a:defRPr sz="800">
                <a:latin typeface="Inter Italic"/>
                <a:ea typeface="Inter Italic"/>
                <a:cs typeface="Inter Italic"/>
                <a:sym typeface="Inter Italic"/>
              </a:defRPr>
            </a:pPr>
          </a:p>
        </p:txBody>
      </p:sp>
      <p:grpSp>
        <p:nvGrpSpPr>
          <p:cNvPr id="202" name="object 6"/>
          <p:cNvGrpSpPr/>
          <p:nvPr/>
        </p:nvGrpSpPr>
        <p:grpSpPr>
          <a:xfrm>
            <a:off x="9105348" y="556259"/>
            <a:ext cx="3180588" cy="5745481"/>
            <a:chOff x="0" y="0"/>
            <a:chExt cx="3180587" cy="5745479"/>
          </a:xfrm>
        </p:grpSpPr>
        <p:pic>
          <p:nvPicPr>
            <p:cNvPr id="200" name="object 7" descr="object 7"/>
            <p:cNvPicPr>
              <a:picLocks noChangeAspect="1"/>
            </p:cNvPicPr>
            <p:nvPr/>
          </p:nvPicPr>
          <p:blipFill>
            <a:blip r:embed="rId2">
              <a:extLst/>
            </a:blip>
            <a:stretch>
              <a:fillRect/>
            </a:stretch>
          </p:blipFill>
          <p:spPr>
            <a:xfrm>
              <a:off x="0" y="0"/>
              <a:ext cx="3180588" cy="5745480"/>
            </a:xfrm>
            <a:prstGeom prst="rect">
              <a:avLst/>
            </a:prstGeom>
            <a:ln w="12700" cap="flat">
              <a:noFill/>
              <a:miter lim="400000"/>
            </a:ln>
            <a:effectLst/>
          </p:spPr>
        </p:pic>
        <p:pic>
          <p:nvPicPr>
            <p:cNvPr id="201" name="object 8" descr="object 8"/>
            <p:cNvPicPr>
              <a:picLocks noChangeAspect="1"/>
            </p:cNvPicPr>
            <p:nvPr/>
          </p:nvPicPr>
          <p:blipFill>
            <a:blip r:embed="rId3">
              <a:extLst/>
            </a:blip>
            <a:stretch>
              <a:fillRect/>
            </a:stretch>
          </p:blipFill>
          <p:spPr>
            <a:xfrm>
              <a:off x="59436" y="59436"/>
              <a:ext cx="2973311" cy="5538216"/>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object 3"/>
          <p:cNvSpPr txBox="1"/>
          <p:nvPr/>
        </p:nvSpPr>
        <p:spPr>
          <a:xfrm>
            <a:off x="462113" y="974924"/>
            <a:ext cx="8712760" cy="800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spcBef>
                <a:spcPts val="600"/>
              </a:spcBef>
              <a:defRPr b="1">
                <a:solidFill>
                  <a:srgbClr val="252525"/>
                </a:solidFill>
                <a:latin typeface="Tahoma"/>
                <a:ea typeface="Tahoma"/>
                <a:cs typeface="Tahoma"/>
                <a:sym typeface="Tahoma"/>
              </a:defRPr>
            </a:pPr>
            <a:r>
              <a:t>$39.95</a:t>
            </a:r>
            <a:r>
              <a:rPr spc="-114"/>
              <a:t> </a:t>
            </a:r>
            <a:r>
              <a:rPr spc="-20"/>
              <a:t>per</a:t>
            </a:r>
            <a:r>
              <a:rPr spc="-90"/>
              <a:t> </a:t>
            </a:r>
            <a:r>
              <a:rPr spc="-20"/>
              <a:t>month - </a:t>
            </a:r>
            <a:r>
              <a:rPr b="0" spc="85"/>
              <a:t>Covers</a:t>
            </a:r>
            <a:r>
              <a:rPr b="0" spc="20"/>
              <a:t> </a:t>
            </a:r>
            <a:r>
              <a:rPr b="0"/>
              <a:t>member,</a:t>
            </a:r>
            <a:r>
              <a:rPr b="0" spc="15"/>
              <a:t> </a:t>
            </a:r>
            <a:r>
              <a:rPr b="0" spc="60"/>
              <a:t>spouse,</a:t>
            </a:r>
            <a:r>
              <a:rPr b="0" spc="10"/>
              <a:t> </a:t>
            </a:r>
            <a:r>
              <a:rPr b="0" spc="60"/>
              <a:t>and</a:t>
            </a:r>
            <a:r>
              <a:rPr b="0" spc="65"/>
              <a:t> </a:t>
            </a:r>
            <a:r>
              <a:rPr b="0"/>
              <a:t>eligible</a:t>
            </a:r>
            <a:r>
              <a:rPr b="0" spc="5"/>
              <a:t> </a:t>
            </a:r>
            <a:r>
              <a:rPr b="0" spc="65"/>
              <a:t>dependent</a:t>
            </a:r>
            <a:r>
              <a:rPr b="0" spc="15"/>
              <a:t> </a:t>
            </a:r>
            <a:r>
              <a:rPr b="0" spc="-10"/>
              <a:t>children.</a:t>
            </a:r>
            <a:endParaRPr b="0" spc="-10"/>
          </a:p>
          <a:p>
            <a:pPr marL="520065" indent="-456565">
              <a:buSzPct val="100000"/>
              <a:buFont typeface="Arial"/>
              <a:buChar char="•"/>
              <a:tabLst>
                <a:tab pos="508000" algn="l"/>
              </a:tabLst>
              <a:defRPr spc="-20">
                <a:solidFill>
                  <a:srgbClr val="252525"/>
                </a:solidFill>
                <a:latin typeface="Tahoma"/>
                <a:ea typeface="Tahoma"/>
                <a:cs typeface="Tahoma"/>
                <a:sym typeface="Tahoma"/>
              </a:defRPr>
            </a:pPr>
          </a:p>
        </p:txBody>
      </p:sp>
      <p:sp>
        <p:nvSpPr>
          <p:cNvPr id="205" name="object 7"/>
          <p:cNvSpPr txBox="1"/>
          <p:nvPr>
            <p:ph type="title"/>
          </p:nvPr>
        </p:nvSpPr>
        <p:spPr>
          <a:xfrm>
            <a:off x="462112" y="288372"/>
            <a:ext cx="10515543" cy="535403"/>
          </a:xfrm>
          <a:prstGeom prst="rect">
            <a:avLst/>
          </a:prstGeom>
        </p:spPr>
        <p:txBody>
          <a:bodyPr lIns="0" tIns="0" rIns="0" bIns="0"/>
          <a:lstStyle/>
          <a:p>
            <a:pPr indent="51435" defTabSz="740663">
              <a:lnSpc>
                <a:spcPct val="100000"/>
              </a:lnSpc>
              <a:spcBef>
                <a:spcPts val="500"/>
              </a:spcBef>
              <a:defRPr sz="3564"/>
            </a:pPr>
            <a:r>
              <a:t>Preferred</a:t>
            </a:r>
            <a:r>
              <a:rPr spc="-243"/>
              <a:t> </a:t>
            </a:r>
            <a:r>
              <a:rPr spc="-81"/>
              <a:t>Legal</a:t>
            </a:r>
            <a:r>
              <a:rPr spc="-243"/>
              <a:t> </a:t>
            </a:r>
            <a:r>
              <a:rPr spc="-81"/>
              <a:t>Plan</a:t>
            </a:r>
          </a:p>
        </p:txBody>
      </p:sp>
      <p:sp>
        <p:nvSpPr>
          <p:cNvPr id="206" name="object 6"/>
          <p:cNvSpPr txBox="1"/>
          <p:nvPr/>
        </p:nvSpPr>
        <p:spPr>
          <a:xfrm>
            <a:off x="4823328" y="1512679"/>
            <a:ext cx="4571972" cy="47498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101600">
              <a:tabLst>
                <a:tab pos="546100" algn="l"/>
              </a:tabLst>
              <a:defRPr b="1" sz="1400">
                <a:solidFill>
                  <a:srgbClr val="9900FF"/>
                </a:solidFill>
                <a:latin typeface="Tahoma"/>
                <a:ea typeface="Tahoma"/>
                <a:cs typeface="Tahoma"/>
                <a:sym typeface="Tahoma"/>
              </a:defRPr>
            </a:pPr>
            <a:r>
              <a:t>Civil Trial Defense </a:t>
            </a:r>
            <a:r>
              <a:rPr b="0">
                <a:solidFill>
                  <a:srgbClr val="252525"/>
                </a:solidFill>
              </a:rPr>
              <a:t>Subject to schedule of hours for covered matters.</a:t>
            </a:r>
            <a:endParaRPr b="0">
              <a:solidFill>
                <a:srgbClr val="252525"/>
              </a:solidFill>
            </a:endParaRPr>
          </a:p>
          <a:p>
            <a:pPr indent="101600">
              <a:tabLst>
                <a:tab pos="546100" algn="l"/>
              </a:tabLst>
              <a:defRPr baseline="2645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IRS Audit Assistance </a:t>
            </a:r>
            <a:r>
              <a:rPr b="0">
                <a:solidFill>
                  <a:srgbClr val="252525"/>
                </a:solidFill>
              </a:rPr>
              <a:t>Consultation, audit representation and pre-trial negotiation.</a:t>
            </a:r>
          </a:p>
          <a:p>
            <a:pPr indent="101600">
              <a:tabLst>
                <a:tab pos="546100" algn="l"/>
              </a:tabLst>
              <a:defRPr baseline="26455" spc="-1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Uncontested</a:t>
            </a:r>
          </a:p>
          <a:p>
            <a:pPr lvl="4" indent="101600">
              <a:tabLst>
                <a:tab pos="546100" algn="l"/>
              </a:tabLst>
              <a:defRPr sz="1400">
                <a:solidFill>
                  <a:srgbClr val="252525"/>
                </a:solidFill>
                <a:latin typeface="Tahoma"/>
                <a:ea typeface="Tahoma"/>
                <a:cs typeface="Tahoma"/>
                <a:sym typeface="Tahoma"/>
              </a:defRPr>
            </a:pPr>
            <a:r>
              <a:t>	Minor Child Adoption</a:t>
            </a:r>
            <a:r>
              <a:rPr baseline="26455"/>
              <a:t>1</a:t>
            </a:r>
          </a:p>
          <a:p>
            <a:pPr indent="101600">
              <a:tabLst>
                <a:tab pos="546100" algn="l"/>
              </a:tabLst>
              <a:defRPr sz="1400">
                <a:solidFill>
                  <a:srgbClr val="252525"/>
                </a:solidFill>
                <a:latin typeface="Tahoma"/>
                <a:ea typeface="Tahoma"/>
                <a:cs typeface="Tahoma"/>
                <a:sym typeface="Tahoma"/>
              </a:defRPr>
            </a:pPr>
            <a:r>
              <a:t>	Name Change</a:t>
            </a:r>
          </a:p>
          <a:p>
            <a:pPr indent="101600">
              <a:tabLst>
                <a:tab pos="546100" algn="l"/>
              </a:tabLst>
              <a:defRPr sz="1400">
                <a:solidFill>
                  <a:srgbClr val="252525"/>
                </a:solidFill>
                <a:latin typeface="Tahoma"/>
                <a:ea typeface="Tahoma"/>
                <a:cs typeface="Tahoma"/>
                <a:sym typeface="Tahoma"/>
              </a:defRPr>
            </a:pPr>
            <a:r>
              <a:t>	Civil Annulment or Separation or divorce</a:t>
            </a:r>
            <a:r>
              <a:rPr baseline="26455"/>
              <a:t>4</a:t>
            </a:r>
            <a:endParaRPr baseline="26455"/>
          </a:p>
          <a:p>
            <a:pPr indent="101600">
              <a:tabLst>
                <a:tab pos="546100" algn="l"/>
              </a:tabLst>
              <a:defRPr baseline="26455" spc="-1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Prenuptial and Post-nuptial</a:t>
            </a:r>
            <a:r>
              <a:rPr b="0"/>
              <a:t> </a:t>
            </a:r>
            <a:r>
              <a:rPr b="0">
                <a:solidFill>
                  <a:srgbClr val="252525"/>
                </a:solidFill>
              </a:rPr>
              <a:t>Preparation</a:t>
            </a:r>
            <a:r>
              <a:rPr b="0" baseline="26455">
                <a:solidFill>
                  <a:srgbClr val="252525"/>
                </a:solidFill>
              </a:rPr>
              <a:t>4</a:t>
            </a:r>
            <a:endParaRPr b="0" baseline="26455">
              <a:solidFill>
                <a:srgbClr val="252525"/>
              </a:solidFill>
            </a:endParaRPr>
          </a:p>
          <a:p>
            <a:pPr indent="101600">
              <a:tabLst>
                <a:tab pos="546100" algn="l"/>
              </a:tabLst>
              <a:defRPr baseline="26455" spc="-15" sz="1400">
                <a:solidFill>
                  <a:srgbClr val="252525"/>
                </a:solidFill>
                <a:latin typeface="Tahoma"/>
                <a:ea typeface="Tahoma"/>
                <a:cs typeface="Tahoma"/>
                <a:sym typeface="Tahoma"/>
              </a:defRPr>
            </a:pPr>
          </a:p>
          <a:p>
            <a:pPr marR="443865" indent="12700">
              <a:tabLst>
                <a:tab pos="469900" algn="l"/>
              </a:tabLst>
              <a:defRPr b="1" sz="1400">
                <a:solidFill>
                  <a:srgbClr val="252525"/>
                </a:solidFill>
                <a:latin typeface="Tahoma"/>
                <a:ea typeface="Tahoma"/>
                <a:cs typeface="Tahoma"/>
                <a:sym typeface="Tahoma"/>
              </a:defRPr>
            </a:pPr>
            <a:r>
              <a:t>  </a:t>
            </a:r>
            <a:r>
              <a:rPr>
                <a:solidFill>
                  <a:srgbClr val="9900FF"/>
                </a:solidFill>
              </a:rPr>
              <a:t>24/7 Emergency Access </a:t>
            </a:r>
            <a:r>
              <a:rPr b="0"/>
              <a:t>if your rights are being</a:t>
            </a:r>
            <a:endParaRPr b="0"/>
          </a:p>
          <a:p>
            <a:pPr marR="443865" indent="12700">
              <a:tabLst>
                <a:tab pos="469900" algn="l"/>
              </a:tabLst>
              <a:defRPr sz="1400">
                <a:solidFill>
                  <a:srgbClr val="252525"/>
                </a:solidFill>
                <a:latin typeface="Tahoma"/>
                <a:ea typeface="Tahoma"/>
                <a:cs typeface="Tahoma"/>
                <a:sym typeface="Tahoma"/>
              </a:defRPr>
            </a:pPr>
            <a:r>
              <a:t>  denied or threatened (for covered emergencies).</a:t>
            </a:r>
          </a:p>
          <a:p>
            <a:pPr indent="101600">
              <a:tabLst>
                <a:tab pos="546100" algn="l"/>
              </a:tabLst>
              <a:defRPr baseline="26455" spc="-15" sz="1400">
                <a:solidFill>
                  <a:srgbClr val="252525"/>
                </a:solidFill>
                <a:latin typeface="Tahoma"/>
                <a:ea typeface="Tahoma"/>
                <a:cs typeface="Tahoma"/>
                <a:sym typeface="Tahoma"/>
              </a:defRPr>
            </a:pPr>
          </a:p>
          <a:p>
            <a:pPr indent="12700">
              <a:tabLst>
                <a:tab pos="457200" algn="l"/>
              </a:tabLst>
              <a:defRPr b="1" sz="1400">
                <a:solidFill>
                  <a:srgbClr val="9900FF"/>
                </a:solidFill>
                <a:latin typeface="Tahoma"/>
                <a:ea typeface="Tahoma"/>
                <a:cs typeface="Tahoma"/>
                <a:sym typeface="Tahoma"/>
              </a:defRPr>
            </a:pPr>
            <a:r>
              <a:t>  Online Notarization </a:t>
            </a:r>
            <a:r>
              <a:rPr b="0">
                <a:solidFill>
                  <a:srgbClr val="252525"/>
                </a:solidFill>
              </a:rPr>
              <a:t>Up to (5) per membership year.</a:t>
            </a:r>
            <a:endParaRPr b="0">
              <a:solidFill>
                <a:srgbClr val="252525"/>
              </a:solidFill>
            </a:endParaRPr>
          </a:p>
          <a:p>
            <a:pPr indent="101600">
              <a:tabLst>
                <a:tab pos="546100" algn="l"/>
              </a:tabLst>
              <a:defRPr baseline="26455" spc="-15" sz="1400">
                <a:solidFill>
                  <a:srgbClr val="252525"/>
                </a:solidFill>
                <a:latin typeface="Tahoma"/>
                <a:ea typeface="Tahoma"/>
                <a:cs typeface="Tahoma"/>
                <a:sym typeface="Tahoma"/>
              </a:defRPr>
            </a:pPr>
          </a:p>
          <a:p>
            <a:pPr indent="12700">
              <a:tabLst>
                <a:tab pos="457200" algn="l"/>
              </a:tabLst>
              <a:defRPr b="1" sz="1400">
                <a:solidFill>
                  <a:srgbClr val="252525"/>
                </a:solidFill>
                <a:latin typeface="Tahoma"/>
                <a:ea typeface="Tahoma"/>
                <a:cs typeface="Tahoma"/>
                <a:sym typeface="Tahoma"/>
              </a:defRPr>
            </a:pPr>
            <a:r>
              <a:t>  </a:t>
            </a:r>
            <a:r>
              <a:rPr>
                <a:solidFill>
                  <a:srgbClr val="9900FF"/>
                </a:solidFill>
              </a:rPr>
              <a:t>E-Signature</a:t>
            </a:r>
            <a:r>
              <a:t> </a:t>
            </a:r>
            <a:r>
              <a:rPr b="0"/>
              <a:t>Unlimited.</a:t>
            </a:r>
            <a:endParaRPr b="0"/>
          </a:p>
          <a:p>
            <a:pPr indent="101600">
              <a:tabLst>
                <a:tab pos="546100" algn="l"/>
              </a:tabLst>
              <a:defRPr baseline="26455" spc="-15" sz="1400">
                <a:solidFill>
                  <a:srgbClr val="252525"/>
                </a:solidFill>
                <a:latin typeface="Tahoma"/>
                <a:ea typeface="Tahoma"/>
                <a:cs typeface="Tahoma"/>
                <a:sym typeface="Tahoma"/>
              </a:defRPr>
            </a:pPr>
          </a:p>
          <a:p>
            <a:pPr indent="12700">
              <a:tabLst>
                <a:tab pos="457200" algn="l"/>
              </a:tabLst>
              <a:defRPr b="1" sz="1400">
                <a:solidFill>
                  <a:srgbClr val="252525"/>
                </a:solidFill>
                <a:latin typeface="Tahoma"/>
                <a:ea typeface="Tahoma"/>
                <a:cs typeface="Tahoma"/>
                <a:sym typeface="Tahoma"/>
              </a:defRPr>
            </a:pPr>
            <a:r>
              <a:t>  </a:t>
            </a:r>
            <a:r>
              <a:rPr>
                <a:solidFill>
                  <a:srgbClr val="9900FF"/>
                </a:solidFill>
              </a:rPr>
              <a:t>25% Discount </a:t>
            </a:r>
            <a:r>
              <a:rPr b="0"/>
              <a:t>Off the Provider Law Firm’s standard hourly rate.</a:t>
            </a:r>
          </a:p>
        </p:txBody>
      </p:sp>
      <p:sp>
        <p:nvSpPr>
          <p:cNvPr id="207" name="object 6"/>
          <p:cNvSpPr txBox="1"/>
          <p:nvPr/>
        </p:nvSpPr>
        <p:spPr>
          <a:xfrm>
            <a:off x="368049" y="1512679"/>
            <a:ext cx="4571971" cy="5181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63500">
              <a:tabLst>
                <a:tab pos="508000" algn="l"/>
              </a:tabLst>
              <a:defRPr b="1" sz="1400">
                <a:solidFill>
                  <a:srgbClr val="252525"/>
                </a:solidFill>
                <a:latin typeface="Tahoma"/>
                <a:ea typeface="Tahoma"/>
                <a:cs typeface="Tahoma"/>
                <a:sym typeface="Tahoma"/>
              </a:defRPr>
            </a:pPr>
            <a:r>
              <a:t> </a:t>
            </a:r>
            <a:r>
              <a:rPr>
                <a:solidFill>
                  <a:srgbClr val="9900FF"/>
                </a:solidFill>
              </a:rPr>
              <a:t>Consultation</a:t>
            </a:r>
            <a:r>
              <a:rPr b="0"/>
              <a:t> Unlimited number of personal legal </a:t>
            </a:r>
            <a:endParaRPr b="0"/>
          </a:p>
          <a:p>
            <a:pPr indent="63500">
              <a:tabLst>
                <a:tab pos="508000" algn="l"/>
              </a:tabLst>
              <a:defRPr sz="1400">
                <a:solidFill>
                  <a:srgbClr val="252525"/>
                </a:solidFill>
                <a:latin typeface="Tahoma"/>
                <a:ea typeface="Tahoma"/>
                <a:cs typeface="Tahoma"/>
                <a:sym typeface="Tahoma"/>
              </a:defRPr>
            </a:pPr>
            <a:r>
              <a:t> matters.</a:t>
            </a:r>
          </a:p>
          <a:p>
            <a:pPr indent="101600">
              <a:tabLst>
                <a:tab pos="546100" algn="l"/>
              </a:tabLst>
              <a:defRPr baseline="26455" sz="1400">
                <a:solidFill>
                  <a:srgbClr val="252525"/>
                </a:solidFill>
                <a:latin typeface="Tahoma"/>
                <a:ea typeface="Tahoma"/>
                <a:cs typeface="Tahoma"/>
                <a:sym typeface="Tahoma"/>
              </a:defRPr>
            </a:pPr>
          </a:p>
          <a:p>
            <a:pPr indent="63500">
              <a:tabLst>
                <a:tab pos="508000" algn="l"/>
              </a:tabLst>
              <a:defRPr b="1" sz="1400">
                <a:solidFill>
                  <a:srgbClr val="252525"/>
                </a:solidFill>
                <a:latin typeface="Tahoma"/>
                <a:ea typeface="Tahoma"/>
                <a:cs typeface="Tahoma"/>
                <a:sym typeface="Tahoma"/>
              </a:defRPr>
            </a:pPr>
            <a:r>
              <a:t> </a:t>
            </a:r>
            <a:r>
              <a:rPr>
                <a:solidFill>
                  <a:srgbClr val="9900FF"/>
                </a:solidFill>
              </a:rPr>
              <a:t>Letters or Phone Calls </a:t>
            </a:r>
            <a:r>
              <a:rPr b="0"/>
              <a:t>Made on your behalf.</a:t>
            </a:r>
            <a:endParaRPr b="0"/>
          </a:p>
          <a:p>
            <a:pPr indent="101600">
              <a:tabLst>
                <a:tab pos="546100" algn="l"/>
              </a:tabLst>
              <a:defRPr baseline="26455" sz="1400">
                <a:solidFill>
                  <a:srgbClr val="252525"/>
                </a:solidFill>
                <a:latin typeface="Tahoma"/>
                <a:ea typeface="Tahoma"/>
                <a:cs typeface="Tahoma"/>
                <a:sym typeface="Tahoma"/>
              </a:defRPr>
            </a:pPr>
          </a:p>
          <a:p>
            <a:pPr marR="318770" indent="63500">
              <a:tabLst>
                <a:tab pos="520700" algn="l"/>
              </a:tabLst>
              <a:defRPr b="1" sz="1400">
                <a:solidFill>
                  <a:srgbClr val="252525"/>
                </a:solidFill>
                <a:latin typeface="Tahoma"/>
                <a:ea typeface="Tahoma"/>
                <a:cs typeface="Tahoma"/>
                <a:sym typeface="Tahoma"/>
              </a:defRPr>
            </a:pPr>
            <a:r>
              <a:t> </a:t>
            </a:r>
            <a:r>
              <a:rPr>
                <a:solidFill>
                  <a:srgbClr val="9900FF"/>
                </a:solidFill>
              </a:rPr>
              <a:t>Document Review </a:t>
            </a:r>
            <a:r>
              <a:rPr b="0"/>
              <a:t>Unlimited personal legal</a:t>
            </a:r>
            <a:endParaRPr b="0"/>
          </a:p>
          <a:p>
            <a:pPr marR="318770" indent="63500">
              <a:tabLst>
                <a:tab pos="520700" algn="l"/>
              </a:tabLst>
              <a:defRPr sz="1400">
                <a:solidFill>
                  <a:srgbClr val="252525"/>
                </a:solidFill>
                <a:latin typeface="Tahoma"/>
                <a:ea typeface="Tahoma"/>
                <a:cs typeface="Tahoma"/>
                <a:sym typeface="Tahoma"/>
              </a:defRPr>
            </a:pPr>
            <a:r>
              <a:t> documents up to 25 pages each.</a:t>
            </a:r>
          </a:p>
          <a:p>
            <a:pPr indent="101600">
              <a:tabLst>
                <a:tab pos="546100" algn="l"/>
              </a:tabLst>
              <a:defRPr baseline="26455" sz="1400">
                <a:solidFill>
                  <a:srgbClr val="252525"/>
                </a:solidFill>
                <a:latin typeface="Tahoma"/>
                <a:ea typeface="Tahoma"/>
                <a:cs typeface="Tahoma"/>
                <a:sym typeface="Tahoma"/>
              </a:defRPr>
            </a:pPr>
          </a:p>
          <a:p>
            <a:pPr indent="63500">
              <a:tabLst>
                <a:tab pos="508000" algn="l"/>
              </a:tabLst>
              <a:defRPr b="1" sz="1400">
                <a:solidFill>
                  <a:srgbClr val="252525"/>
                </a:solidFill>
                <a:latin typeface="Tahoma"/>
                <a:ea typeface="Tahoma"/>
                <a:cs typeface="Tahoma"/>
                <a:sym typeface="Tahoma"/>
              </a:defRPr>
            </a:pPr>
            <a:r>
              <a:t> </a:t>
            </a:r>
            <a:r>
              <a:rPr>
                <a:solidFill>
                  <a:srgbClr val="9900FF"/>
                </a:solidFill>
              </a:rPr>
              <a:t>Residential Loan Document Review </a:t>
            </a:r>
            <a:r>
              <a:rPr b="0"/>
              <a:t>Primary</a:t>
            </a:r>
            <a:endParaRPr b="0"/>
          </a:p>
          <a:p>
            <a:pPr indent="63500">
              <a:tabLst>
                <a:tab pos="508000" algn="l"/>
              </a:tabLst>
              <a:defRPr sz="1400">
                <a:solidFill>
                  <a:srgbClr val="252525"/>
                </a:solidFill>
                <a:latin typeface="Tahoma"/>
                <a:ea typeface="Tahoma"/>
                <a:cs typeface="Tahoma"/>
                <a:sym typeface="Tahoma"/>
              </a:defRPr>
            </a:pPr>
            <a:r>
              <a:t> residence.</a:t>
            </a:r>
            <a:r>
              <a:rPr baseline="26455"/>
              <a:t>1</a:t>
            </a:r>
            <a:endParaRPr baseline="26455"/>
          </a:p>
          <a:p>
            <a:pPr indent="101600">
              <a:tabLst>
                <a:tab pos="546100" algn="l"/>
              </a:tabLst>
              <a:defRPr baseline="26455" sz="1400">
                <a:solidFill>
                  <a:srgbClr val="252525"/>
                </a:solidFill>
                <a:latin typeface="Tahoma"/>
                <a:ea typeface="Tahoma"/>
                <a:cs typeface="Tahoma"/>
                <a:sym typeface="Tahoma"/>
              </a:defRPr>
            </a:pPr>
          </a:p>
          <a:p>
            <a:pPr marR="391159" indent="63500">
              <a:tabLst>
                <a:tab pos="520700" algn="l"/>
              </a:tabLst>
              <a:defRPr b="1" sz="1400">
                <a:solidFill>
                  <a:srgbClr val="252525"/>
                </a:solidFill>
                <a:latin typeface="Tahoma"/>
                <a:ea typeface="Tahoma"/>
                <a:cs typeface="Tahoma"/>
                <a:sym typeface="Tahoma"/>
              </a:defRPr>
            </a:pPr>
            <a:r>
              <a:t> </a:t>
            </a:r>
            <a:r>
              <a:rPr>
                <a:solidFill>
                  <a:srgbClr val="9900FF"/>
                </a:solidFill>
              </a:rPr>
              <a:t>Residential Tenant Lease </a:t>
            </a:r>
            <a:r>
              <a:rPr b="0"/>
              <a:t>Advice, review of </a:t>
            </a:r>
            <a:endParaRPr b="0"/>
          </a:p>
          <a:p>
            <a:pPr marR="391159" indent="63500">
              <a:tabLst>
                <a:tab pos="520700" algn="l"/>
              </a:tabLst>
              <a:defRPr sz="1400">
                <a:solidFill>
                  <a:srgbClr val="252525"/>
                </a:solidFill>
                <a:latin typeface="Tahoma"/>
                <a:ea typeface="Tahoma"/>
                <a:cs typeface="Tahoma"/>
                <a:sym typeface="Tahoma"/>
              </a:defRPr>
            </a:pPr>
            <a:r>
              <a:t> documents and negotiations with a landlord.</a:t>
            </a:r>
          </a:p>
          <a:p>
            <a:pPr indent="101600">
              <a:tabLst>
                <a:tab pos="546100" algn="l"/>
              </a:tabLst>
              <a:defRPr baseline="2645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Preparation, Annual Reviews and Updates</a:t>
            </a:r>
          </a:p>
          <a:p>
            <a:pPr indent="101600">
              <a:tabLst>
                <a:tab pos="546100" algn="l"/>
              </a:tabLst>
              <a:defRPr sz="1400">
                <a:solidFill>
                  <a:srgbClr val="252525"/>
                </a:solidFill>
                <a:latin typeface="Tahoma"/>
                <a:ea typeface="Tahoma"/>
                <a:cs typeface="Tahoma"/>
                <a:sym typeface="Tahoma"/>
              </a:defRPr>
            </a:pPr>
            <a:r>
              <a:t>	Will </a:t>
            </a:r>
          </a:p>
          <a:p>
            <a:pPr indent="101600">
              <a:tabLst>
                <a:tab pos="546100" algn="l"/>
              </a:tabLst>
              <a:defRPr sz="1400">
                <a:solidFill>
                  <a:srgbClr val="252525"/>
                </a:solidFill>
                <a:latin typeface="Tahoma"/>
                <a:ea typeface="Tahoma"/>
                <a:cs typeface="Tahoma"/>
                <a:sym typeface="Tahoma"/>
              </a:defRPr>
            </a:pPr>
            <a:r>
              <a:t>	Durable Power of Attorney</a:t>
            </a:r>
          </a:p>
          <a:p>
            <a:pPr indent="101600">
              <a:tabLst>
                <a:tab pos="546100" algn="l"/>
              </a:tabLst>
              <a:defRPr sz="1400">
                <a:solidFill>
                  <a:srgbClr val="252525"/>
                </a:solidFill>
                <a:latin typeface="Tahoma"/>
                <a:ea typeface="Tahoma"/>
                <a:cs typeface="Tahoma"/>
                <a:sym typeface="Tahoma"/>
              </a:defRPr>
            </a:pPr>
            <a:r>
              <a:t>	Physician’s Directive/Living Will</a:t>
            </a:r>
          </a:p>
          <a:p>
            <a:pPr indent="101600">
              <a:tabLst>
                <a:tab pos="546100" algn="l"/>
              </a:tabLst>
              <a:defRPr baseline="26455" spc="-15" sz="1400">
                <a:solidFill>
                  <a:srgbClr val="252525"/>
                </a:solidFill>
                <a:latin typeface="Tahoma"/>
                <a:ea typeface="Tahoma"/>
                <a:cs typeface="Tahoma"/>
                <a:sym typeface="Tahoma"/>
              </a:defRPr>
            </a:pPr>
          </a:p>
          <a:p>
            <a:pPr marR="81280" indent="100964">
              <a:tabLst>
                <a:tab pos="546100" algn="l"/>
              </a:tabLst>
              <a:defRPr b="1" sz="1400">
                <a:solidFill>
                  <a:srgbClr val="9900FF"/>
                </a:solidFill>
                <a:latin typeface="Tahoma"/>
                <a:ea typeface="Tahoma"/>
                <a:cs typeface="Tahoma"/>
                <a:sym typeface="Tahoma"/>
              </a:defRPr>
            </a:pPr>
            <a:r>
              <a:t>Traffic Ticket Assistance </a:t>
            </a:r>
            <a:r>
              <a:rPr b="0">
                <a:solidFill>
                  <a:srgbClr val="252525"/>
                </a:solidFill>
              </a:rPr>
              <a:t>Advice and consultation, plus two (2) covered violations per year, per person.</a:t>
            </a:r>
            <a:r>
              <a:rPr b="0" baseline="26455">
                <a:solidFill>
                  <a:srgbClr val="252525"/>
                </a:solidFill>
              </a:rPr>
              <a:t>2</a:t>
            </a:r>
            <a:endParaRPr b="0" baseline="26455">
              <a:solidFill>
                <a:srgbClr val="252525"/>
              </a:solidFill>
            </a:endParaRPr>
          </a:p>
          <a:p>
            <a:pPr indent="101600">
              <a:tabLst>
                <a:tab pos="546100" algn="l"/>
              </a:tabLst>
              <a:defRPr baseline="26455" spc="-15" sz="1400">
                <a:solidFill>
                  <a:srgbClr val="252525"/>
                </a:solidFill>
                <a:latin typeface="Tahoma"/>
                <a:ea typeface="Tahoma"/>
                <a:cs typeface="Tahoma"/>
                <a:sym typeface="Tahoma"/>
              </a:defRPr>
            </a:pPr>
          </a:p>
          <a:p>
            <a:pPr indent="101600">
              <a:tabLst>
                <a:tab pos="546100" algn="l"/>
              </a:tabLst>
              <a:defRPr b="1" sz="1400">
                <a:solidFill>
                  <a:srgbClr val="9900FF"/>
                </a:solidFill>
                <a:latin typeface="Tahoma"/>
                <a:ea typeface="Tahoma"/>
                <a:cs typeface="Tahoma"/>
                <a:sym typeface="Tahoma"/>
              </a:defRPr>
            </a:pPr>
            <a:r>
              <a:t>Property Damage Assistance</a:t>
            </a:r>
            <a:r>
              <a:rPr b="0" baseline="26455"/>
              <a:t>3</a:t>
            </a:r>
            <a:endParaRPr b="0" baseline="26455"/>
          </a:p>
        </p:txBody>
      </p:sp>
      <p:sp>
        <p:nvSpPr>
          <p:cNvPr id="208" name="TextBox 9"/>
          <p:cNvSpPr txBox="1"/>
          <p:nvPr/>
        </p:nvSpPr>
        <p:spPr>
          <a:xfrm>
            <a:off x="350520" y="6265719"/>
            <a:ext cx="11795760" cy="7264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R="5080" indent="12700">
              <a:defRPr sz="800">
                <a:latin typeface="Inter Italic"/>
                <a:ea typeface="Inter Italic"/>
                <a:cs typeface="Inter Italic"/>
                <a:sym typeface="Inter Italic"/>
              </a:defRPr>
            </a:pPr>
            <a:r>
              <a:t>This is a general overview of the legal plan coverage available from Pre-Paid Legal Services, Inc. (“PPLSI”) for illustration purposes only. In New York and Nevada an additional fee may be required for some services. See a legal plan details for pre-trial/trial time hours that may apply.  </a:t>
            </a:r>
            <a:r>
              <a:rPr>
                <a:solidFill>
                  <a:srgbClr val="252525"/>
                </a:solidFill>
              </a:rPr>
              <a:t>Uncontested services have a 180-day waiting period. </a:t>
            </a:r>
            <a:endParaRPr>
              <a:solidFill>
                <a:srgbClr val="252525"/>
              </a:solidFill>
            </a:endParaRPr>
          </a:p>
          <a:p>
            <a:pPr indent="12700">
              <a:defRPr sz="800">
                <a:solidFill>
                  <a:srgbClr val="252525"/>
                </a:solidFill>
                <a:latin typeface="Inter Bold"/>
                <a:ea typeface="Inter Bold"/>
                <a:cs typeface="Inter Bold"/>
                <a:sym typeface="Inter Bold"/>
              </a:defRPr>
            </a:pPr>
            <a:r>
              <a:t>1</a:t>
            </a:r>
            <a:r>
              <a:rPr>
                <a:latin typeface="Inter Italic"/>
                <a:ea typeface="Inter Italic"/>
                <a:cs typeface="Inter Italic"/>
                <a:sym typeface="Inter Italic"/>
              </a:rPr>
              <a:t> Primary member and spouse only.  </a:t>
            </a:r>
            <a:r>
              <a:t>2</a:t>
            </a:r>
            <a:r>
              <a:rPr>
                <a:latin typeface="Inter Italic"/>
                <a:ea typeface="Inter Italic"/>
                <a:cs typeface="Inter Italic"/>
                <a:sym typeface="Inter Italic"/>
              </a:rPr>
              <a:t> $79 fee each time the lawyer makes a court appearance. 10 day waiting period.  </a:t>
            </a:r>
            <a:r>
              <a:t>3</a:t>
            </a:r>
            <a:r>
              <a:rPr>
                <a:latin typeface="Inter Italic"/>
                <a:ea typeface="Inter Italic"/>
                <a:cs typeface="Inter Italic"/>
                <a:sym typeface="Inter Italic"/>
              </a:rPr>
              <a:t> Can receive when a driver or passenger in or struck by a motor vehicle. Claims $5,000 or less.  </a:t>
            </a:r>
            <a:r>
              <a:t>4</a:t>
            </a:r>
            <a:r>
              <a:rPr>
                <a:latin typeface="Inter Italic"/>
                <a:ea typeface="Inter Italic"/>
                <a:cs typeface="Inter Italic"/>
                <a:sym typeface="Inter Italic"/>
              </a:rPr>
              <a:t> Primary member only.</a:t>
            </a:r>
            <a:endParaRPr>
              <a:latin typeface="Inter Italic"/>
              <a:ea typeface="Inter Italic"/>
              <a:cs typeface="Inter Italic"/>
              <a:sym typeface="Inter Italic"/>
            </a:endParaRPr>
          </a:p>
          <a:p>
            <a:pPr indent="12700">
              <a:defRPr sz="800">
                <a:latin typeface="Inter Italic"/>
                <a:ea typeface="Inter Italic"/>
                <a:cs typeface="Inter Italic"/>
                <a:sym typeface="Inter Italic"/>
              </a:defRPr>
            </a:pPr>
          </a:p>
        </p:txBody>
      </p:sp>
      <p:grpSp>
        <p:nvGrpSpPr>
          <p:cNvPr id="211" name="object 6"/>
          <p:cNvGrpSpPr/>
          <p:nvPr/>
        </p:nvGrpSpPr>
        <p:grpSpPr>
          <a:xfrm>
            <a:off x="9105348" y="556259"/>
            <a:ext cx="3180588" cy="5745481"/>
            <a:chOff x="0" y="0"/>
            <a:chExt cx="3180587" cy="5745479"/>
          </a:xfrm>
        </p:grpSpPr>
        <p:pic>
          <p:nvPicPr>
            <p:cNvPr id="209" name="object 7" descr="object 7"/>
            <p:cNvPicPr>
              <a:picLocks noChangeAspect="1"/>
            </p:cNvPicPr>
            <p:nvPr/>
          </p:nvPicPr>
          <p:blipFill>
            <a:blip r:embed="rId2">
              <a:extLst/>
            </a:blip>
            <a:stretch>
              <a:fillRect/>
            </a:stretch>
          </p:blipFill>
          <p:spPr>
            <a:xfrm>
              <a:off x="0" y="0"/>
              <a:ext cx="3180588" cy="5745480"/>
            </a:xfrm>
            <a:prstGeom prst="rect">
              <a:avLst/>
            </a:prstGeom>
            <a:ln w="12700" cap="flat">
              <a:noFill/>
              <a:miter lim="400000"/>
            </a:ln>
            <a:effectLst/>
          </p:spPr>
        </p:pic>
        <p:pic>
          <p:nvPicPr>
            <p:cNvPr id="210" name="object 8" descr="object 8"/>
            <p:cNvPicPr>
              <a:picLocks noChangeAspect="1"/>
            </p:cNvPicPr>
            <p:nvPr/>
          </p:nvPicPr>
          <p:blipFill>
            <a:blip r:embed="rId3">
              <a:extLst/>
            </a:blip>
            <a:stretch>
              <a:fillRect/>
            </a:stretch>
          </p:blipFill>
          <p:spPr>
            <a:xfrm>
              <a:off x="59436" y="59436"/>
              <a:ext cx="2973311" cy="5538216"/>
            </a:xfrm>
            <a:prstGeom prst="rect">
              <a:avLst/>
            </a:prstGeom>
            <a:ln w="12700" cap="flat">
              <a:noFill/>
              <a:miter lim="400000"/>
            </a:ln>
            <a:effectLst/>
          </p:spPr>
        </p:pic>
      </p:gr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13" name="TextBox 7"/>
          <p:cNvSpPr txBox="1"/>
          <p:nvPr/>
        </p:nvSpPr>
        <p:spPr>
          <a:xfrm>
            <a:off x="2168507" y="247133"/>
            <a:ext cx="7854986" cy="5648352"/>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lgn="ctr">
              <a:defRPr sz="900">
                <a:latin typeface="Helvetica Neue"/>
                <a:ea typeface="Helvetica Neue"/>
                <a:cs typeface="Helvetica Neue"/>
                <a:sym typeface="Helvetica Neue"/>
              </a:defRPr>
            </a:pPr>
            <a:br/>
            <a:r>
              <a:rPr b="1" sz="1800">
                <a:solidFill>
                  <a:schemeClr val="accent1"/>
                </a:solidFill>
              </a:rPr>
              <a:t>TOP 20 REASONS A BUSINESS NEEDS LegalShield </a:t>
            </a:r>
            <a:endParaRPr b="1" sz="1800">
              <a:solidFill>
                <a:schemeClr val="accent1"/>
              </a:solidFill>
            </a:endParaRPr>
          </a:p>
          <a:p>
            <a:pPr marL="342900" indent="-342900">
              <a:buSzPct val="100000"/>
              <a:buFont typeface="Arial"/>
              <a:buChar char="•"/>
              <a:defRPr sz="900">
                <a:latin typeface="Helvetica Neue"/>
                <a:ea typeface="Helvetica Neue"/>
                <a:cs typeface="Helvetica Neue"/>
                <a:sym typeface="Helvetica Neue"/>
              </a:defRPr>
            </a:pPr>
            <a:br>
              <a:rPr b="1" sz="1800">
                <a:solidFill>
                  <a:schemeClr val="accent1"/>
                </a:solidFill>
              </a:rPr>
            </a:br>
          </a:p>
          <a:p>
            <a:pPr marL="342900" indent="-342900">
              <a:buSzPct val="100000"/>
              <a:buFont typeface="Arial"/>
              <a:buChar char="•"/>
              <a:defRPr b="1" sz="1600">
                <a:latin typeface="Helvetica Neue"/>
                <a:ea typeface="Helvetica Neue"/>
                <a:cs typeface="Helvetica Neue"/>
                <a:sym typeface="Helvetica Neue"/>
              </a:defRPr>
            </a:pPr>
            <a:r>
              <a:t>Unlimited legal consultations</a:t>
            </a:r>
            <a:r>
              <a:rPr b="0"/>
              <a:t> – Call an attorney before making important business decisions instead of after a problem arises.</a:t>
            </a:r>
            <a:endParaRPr b="0"/>
          </a:p>
          <a:p>
            <a:pPr marL="342900" indent="-342900">
              <a:buSzPct val="100000"/>
              <a:buFont typeface="Arial"/>
              <a:buChar char="•"/>
              <a:defRPr b="1" sz="1600">
                <a:latin typeface="Helvetica Neue"/>
                <a:ea typeface="Helvetica Neue"/>
                <a:cs typeface="Helvetica Neue"/>
                <a:sym typeface="Helvetica Neue"/>
              </a:defRPr>
            </a:pPr>
            <a:r>
              <a:t>Contract review</a:t>
            </a:r>
            <a:r>
              <a:rPr b="0"/>
              <a:t> – Have customer, vendor, lease, or partnership agreements reviewed before signing.</a:t>
            </a:r>
            <a:endParaRPr b="0"/>
          </a:p>
          <a:p>
            <a:pPr marL="342900" indent="-342900">
              <a:buSzPct val="100000"/>
              <a:buFont typeface="Arial"/>
              <a:buChar char="•"/>
              <a:defRPr b="1" sz="1600">
                <a:latin typeface="Helvetica Neue"/>
                <a:ea typeface="Helvetica Neue"/>
                <a:cs typeface="Helvetica Neue"/>
                <a:sym typeface="Helvetica Neue"/>
              </a:defRPr>
            </a:pPr>
            <a:r>
              <a:t>Collection letters</a:t>
            </a:r>
            <a:r>
              <a:rPr b="0"/>
              <a:t> – Attorneys can send demand letters to customers who owe your business money, often increasing the chances of getting paid.</a:t>
            </a:r>
            <a:endParaRPr b="0"/>
          </a:p>
          <a:p>
            <a:pPr marL="342900" indent="-342900">
              <a:buSzPct val="100000"/>
              <a:buFont typeface="Arial"/>
              <a:buChar char="•"/>
              <a:defRPr b="1" sz="1600">
                <a:latin typeface="Helvetica Neue"/>
                <a:ea typeface="Helvetica Neue"/>
                <a:cs typeface="Helvetica Neue"/>
                <a:sym typeface="Helvetica Neue"/>
              </a:defRPr>
            </a:pPr>
            <a:r>
              <a:t>Debt collection assistance</a:t>
            </a:r>
            <a:r>
              <a:rPr b="0"/>
              <a:t> – Get guidance on collecting overdue invoices while staying within the law.</a:t>
            </a:r>
            <a:endParaRPr b="0"/>
          </a:p>
          <a:p>
            <a:pPr marL="342900" indent="-342900">
              <a:buSzPct val="100000"/>
              <a:buFont typeface="Arial"/>
              <a:buChar char="•"/>
              <a:defRPr b="1" sz="1600">
                <a:latin typeface="Helvetica Neue"/>
                <a:ea typeface="Helvetica Neue"/>
                <a:cs typeface="Helvetica Neue"/>
                <a:sym typeface="Helvetica Neue"/>
              </a:defRPr>
            </a:pPr>
            <a:r>
              <a:t>Business formation guidance</a:t>
            </a:r>
            <a:r>
              <a:rPr b="0"/>
              <a:t> – Receive legal advice when forming an LLC, corporation, or partnership.</a:t>
            </a:r>
            <a:endParaRPr b="0"/>
          </a:p>
          <a:p>
            <a:pPr marL="342900" indent="-342900">
              <a:buSzPct val="100000"/>
              <a:buFont typeface="Arial"/>
              <a:buChar char="•"/>
              <a:defRPr b="1" sz="1600">
                <a:latin typeface="Helvetica Neue"/>
                <a:ea typeface="Helvetica Neue"/>
                <a:cs typeface="Helvetica Neue"/>
                <a:sym typeface="Helvetica Neue"/>
              </a:defRPr>
            </a:pPr>
            <a:r>
              <a:t>Employment law questions</a:t>
            </a:r>
            <a:r>
              <a:rPr b="0"/>
              <a:t> – Get answers about hiring, firing, employee policies, independent contractors, overtime, and workplace issues.</a:t>
            </a:r>
            <a:endParaRPr b="0"/>
          </a:p>
          <a:p>
            <a:pPr marL="342900" indent="-342900">
              <a:buSzPct val="100000"/>
              <a:buFont typeface="Arial"/>
              <a:buChar char="•"/>
              <a:defRPr b="1" sz="1600">
                <a:latin typeface="Helvetica Neue"/>
                <a:ea typeface="Helvetica Neue"/>
                <a:cs typeface="Helvetica Neue"/>
                <a:sym typeface="Helvetica Neue"/>
              </a:defRPr>
            </a:pPr>
            <a:r>
              <a:t>Vendor disputes</a:t>
            </a:r>
            <a:r>
              <a:rPr b="0"/>
              <a:t> – Have an attorney help resolve disagreements with suppliers or contractors.</a:t>
            </a:r>
            <a:endParaRPr b="0"/>
          </a:p>
          <a:p>
            <a:pPr marL="342900" indent="-342900">
              <a:buSzPct val="100000"/>
              <a:buFont typeface="Arial"/>
              <a:buChar char="•"/>
              <a:defRPr b="1" sz="1600">
                <a:latin typeface="Helvetica Neue"/>
                <a:ea typeface="Helvetica Neue"/>
                <a:cs typeface="Helvetica Neue"/>
                <a:sym typeface="Helvetica Neue"/>
              </a:defRPr>
            </a:pPr>
            <a:r>
              <a:t>Customer disputes</a:t>
            </a:r>
            <a:r>
              <a:rPr b="0"/>
              <a:t> – Get legal guidance when customers threaten legal action or refuse payment.</a:t>
            </a:r>
            <a:endParaRPr b="0"/>
          </a:p>
          <a:p>
            <a:pPr marL="342900" indent="-342900">
              <a:buSzPct val="100000"/>
              <a:buFont typeface="Arial"/>
              <a:buChar char="•"/>
              <a:defRPr b="1" sz="1600">
                <a:latin typeface="Helvetica Neue"/>
                <a:ea typeface="Helvetica Neue"/>
                <a:cs typeface="Helvetica Neue"/>
                <a:sym typeface="Helvetica Neue"/>
              </a:defRPr>
            </a:pPr>
            <a:r>
              <a:t>Lease review</a:t>
            </a:r>
            <a:r>
              <a:rPr b="0"/>
              <a:t> – Before renting office, retail, or warehouse space, have an attorney review the lease.</a:t>
            </a:r>
            <a:endParaRPr b="0"/>
          </a:p>
          <a:p>
            <a:pPr marL="342900" indent="-342900">
              <a:buSzPct val="100000"/>
              <a:buFont typeface="Arial"/>
              <a:buChar char="•"/>
              <a:defRPr b="1" sz="1600">
                <a:latin typeface="Helvetica Neue"/>
                <a:ea typeface="Helvetica Neue"/>
                <a:cs typeface="Helvetica Neue"/>
                <a:sym typeface="Helvetica Neue"/>
              </a:defRPr>
            </a:pPr>
            <a:r>
              <a:t>Document review</a:t>
            </a:r>
            <a:r>
              <a:rPr b="0"/>
              <a:t> – Have legal documents reviewed before you sign or send them.</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15" name="TextBox 2"/>
          <p:cNvSpPr txBox="1"/>
          <p:nvPr/>
        </p:nvSpPr>
        <p:spPr>
          <a:xfrm>
            <a:off x="2121654" y="572448"/>
            <a:ext cx="8435752" cy="54349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marL="171450" indent="-171450">
              <a:buSzPct val="100000"/>
              <a:buFont typeface="Arial"/>
              <a:buChar char="•"/>
              <a:defRPr sz="900">
                <a:latin typeface="Helvetica Neue"/>
                <a:ea typeface="Helvetica Neue"/>
                <a:cs typeface="Helvetica Neue"/>
                <a:sym typeface="Helvetica Neue"/>
              </a:defRPr>
            </a:pPr>
            <a:br/>
            <a:endParaRPr sz="1600"/>
          </a:p>
          <a:p>
            <a:pPr marL="342900" indent="-342900">
              <a:buSzPct val="100000"/>
              <a:buFont typeface="Arial"/>
              <a:buChar char="•"/>
              <a:defRPr b="1" sz="1600">
                <a:latin typeface="Helvetica Neue"/>
                <a:ea typeface="Helvetica Neue"/>
                <a:cs typeface="Helvetica Neue"/>
                <a:sym typeface="Helvetica Neue"/>
              </a:defRPr>
            </a:pPr>
            <a:r>
              <a:t>Attorney-written letters and phone calls</a:t>
            </a:r>
            <a:r>
              <a:rPr b="0"/>
              <a:t> – Sometimes a letter or call from a lawyer quickly resolves disputes without going to court.</a:t>
            </a:r>
            <a:endParaRPr b="0"/>
          </a:p>
          <a:p>
            <a:pPr marL="342900" indent="-342900">
              <a:buSzPct val="100000"/>
              <a:buFont typeface="Arial"/>
              <a:buChar char="•"/>
              <a:defRPr b="1" sz="1600">
                <a:latin typeface="Helvetica Neue"/>
                <a:ea typeface="Helvetica Neue"/>
                <a:cs typeface="Helvetica Neue"/>
                <a:sym typeface="Helvetica Neue"/>
              </a:defRPr>
            </a:pPr>
            <a:r>
              <a:t>Compliance guidance</a:t>
            </a:r>
            <a:r>
              <a:rPr b="0"/>
              <a:t> – Get help understanding federal, state, and local business regulations.</a:t>
            </a:r>
            <a:endParaRPr b="0"/>
          </a:p>
          <a:p>
            <a:pPr marL="342900" indent="-342900">
              <a:buSzPct val="100000"/>
              <a:buFont typeface="Arial"/>
              <a:buChar char="•"/>
              <a:defRPr b="1" sz="1600">
                <a:latin typeface="Helvetica Neue"/>
                <a:ea typeface="Helvetica Neue"/>
                <a:cs typeface="Helvetica Neue"/>
                <a:sym typeface="Helvetica Neue"/>
              </a:defRPr>
            </a:pPr>
            <a:r>
              <a:t>Protect your intellectual property</a:t>
            </a:r>
            <a:r>
              <a:rPr b="0"/>
              <a:t> – Receive guidance on trademarks, copyrights, branding, and business names.</a:t>
            </a:r>
            <a:endParaRPr b="0"/>
          </a:p>
          <a:p>
            <a:pPr marL="342900" indent="-342900">
              <a:buSzPct val="100000"/>
              <a:buFont typeface="Arial"/>
              <a:buChar char="•"/>
              <a:defRPr b="1" sz="1600">
                <a:latin typeface="Helvetica Neue"/>
                <a:ea typeface="Helvetica Neue"/>
                <a:cs typeface="Helvetica Neue"/>
                <a:sym typeface="Helvetica Neue"/>
              </a:defRPr>
            </a:pPr>
            <a:r>
              <a:t>Reduce legal costs</a:t>
            </a:r>
            <a:r>
              <a:rPr b="0"/>
              <a:t> – Instead of paying $300–$600+ per hour, many covered services are included in your monthly membership.</a:t>
            </a:r>
            <a:endParaRPr b="0"/>
          </a:p>
          <a:p>
            <a:pPr marL="342900" indent="-342900">
              <a:buSzPct val="100000"/>
              <a:buFont typeface="Arial"/>
              <a:buChar char="•"/>
              <a:defRPr b="1" sz="1600">
                <a:latin typeface="Helvetica Neue"/>
                <a:ea typeface="Helvetica Neue"/>
                <a:cs typeface="Helvetica Neue"/>
                <a:sym typeface="Helvetica Neue"/>
              </a:defRPr>
            </a:pPr>
            <a:r>
              <a:t>Business continuity</a:t>
            </a:r>
            <a:r>
              <a:rPr b="0"/>
              <a:t> – Get legal advice during expansions, relocations, acquisitions, or ownership changes.</a:t>
            </a:r>
            <a:endParaRPr b="0"/>
          </a:p>
          <a:p>
            <a:pPr marL="342900" indent="-342900">
              <a:buSzPct val="100000"/>
              <a:buFont typeface="Arial"/>
              <a:buChar char="•"/>
              <a:defRPr b="1" sz="1600">
                <a:latin typeface="Helvetica Neue"/>
                <a:ea typeface="Helvetica Neue"/>
                <a:cs typeface="Helvetica Neue"/>
                <a:sym typeface="Helvetica Neue"/>
              </a:defRPr>
            </a:pPr>
            <a:r>
              <a:t>Tax-related legal questions</a:t>
            </a:r>
            <a:r>
              <a:rPr b="0"/>
              <a:t> – Speak with an attorney about legal aspects of business tax matters (while using a CPA for tax preparation).</a:t>
            </a:r>
            <a:endParaRPr b="0"/>
          </a:p>
          <a:p>
            <a:pPr marL="342900" indent="-342900">
              <a:buSzPct val="100000"/>
              <a:buFont typeface="Arial"/>
              <a:buChar char="•"/>
              <a:defRPr b="1" sz="1600">
                <a:latin typeface="Helvetica Neue"/>
                <a:ea typeface="Helvetica Neue"/>
                <a:cs typeface="Helvetica Neue"/>
                <a:sym typeface="Helvetica Neue"/>
              </a:defRPr>
            </a:pPr>
            <a:r>
              <a:t>Independent contractor agreements</a:t>
            </a:r>
            <a:r>
              <a:rPr b="0"/>
              <a:t> – Make sure agreements properly protect your business.</a:t>
            </a:r>
            <a:endParaRPr b="0"/>
          </a:p>
          <a:p>
            <a:pPr marL="342900" indent="-342900">
              <a:buSzPct val="100000"/>
              <a:buFont typeface="Arial"/>
              <a:buChar char="•"/>
              <a:defRPr b="1" sz="1600">
                <a:latin typeface="Helvetica Neue"/>
                <a:ea typeface="Helvetica Neue"/>
                <a:cs typeface="Helvetica Neue"/>
                <a:sym typeface="Helvetica Neue"/>
              </a:defRPr>
            </a:pPr>
            <a:r>
              <a:t>Peace of mind</a:t>
            </a:r>
            <a:r>
              <a:rPr b="0"/>
              <a:t> – Know you have a law firm to call whenever legal questions arise, without worrying about the cost of every phone call.</a:t>
            </a:r>
            <a:endParaRPr b="0"/>
          </a:p>
          <a:p>
            <a:pPr marL="342900" indent="-342900">
              <a:buSzPct val="100000"/>
              <a:buFont typeface="Arial"/>
              <a:buChar char="•"/>
              <a:defRPr b="1" sz="1600">
                <a:latin typeface="Helvetica Neue"/>
                <a:ea typeface="Helvetica Neue"/>
                <a:cs typeface="Helvetica Neue"/>
                <a:sym typeface="Helvetica Neue"/>
              </a:defRPr>
            </a:pPr>
            <a:r>
              <a:t>Save time</a:t>
            </a:r>
            <a:r>
              <a:rPr b="0"/>
              <a:t> – Get quick legal answers instead of spending hours searching online or hoping you interpret the law correctly.</a:t>
            </a:r>
            <a:endParaRPr b="0"/>
          </a:p>
          <a:p>
            <a:pPr marL="342900" indent="-342900">
              <a:buSzPct val="100000"/>
              <a:buFont typeface="Arial"/>
              <a:buChar char="•"/>
              <a:defRPr b="1" sz="1600">
                <a:latin typeface="Helvetica Neue"/>
                <a:ea typeface="Helvetica Neue"/>
                <a:cs typeface="Helvetica Neue"/>
                <a:sym typeface="Helvetica Neue"/>
              </a:defRPr>
            </a:pPr>
            <a:r>
              <a:t>Risk prevention</a:t>
            </a:r>
            <a:r>
              <a:rPr b="0"/>
              <a:t> – The biggest value is often preventing costly mistakes before they become lawsuits.</a:t>
            </a:r>
            <a:endParaRPr b="0"/>
          </a:p>
          <a:p>
            <a:pPr>
              <a:defRPr sz="900">
                <a:latin typeface="Helvetica Neue"/>
                <a:ea typeface="Helvetica Neue"/>
                <a:cs typeface="Helvetica Neue"/>
                <a:sym typeface="Helvetica Neue"/>
              </a:defRPr>
            </a:pPr>
            <a:b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0" showMasterSp="1" showMasterPhAnim="1">
  <p:cSld>
    <p:spTree>
      <p:nvGrpSpPr>
        <p:cNvPr id="1" name=""/>
        <p:cNvGrpSpPr/>
        <p:nvPr/>
      </p:nvGrpSpPr>
      <p:grpSpPr>
        <a:xfrm>
          <a:off x="0" y="0"/>
          <a:ext cx="0" cy="0"/>
          <a:chOff x="0" y="0"/>
          <a:chExt cx="0" cy="0"/>
        </a:xfrm>
      </p:grpSpPr>
      <p:sp>
        <p:nvSpPr>
          <p:cNvPr id="217" name="TextBox 3"/>
          <p:cNvSpPr txBox="1"/>
          <p:nvPr/>
        </p:nvSpPr>
        <p:spPr>
          <a:xfrm>
            <a:off x="3203901" y="691847"/>
            <a:ext cx="6006619" cy="4466541"/>
          </a:xfrm>
          <a:prstGeom prst="rect">
            <a:avLst/>
          </a:prstGeom>
          <a:ln w="12700">
            <a:miter lim="400000"/>
          </a:ln>
          <a:extLst>
            <a:ext uri="{C572A759-6A51-4108-AA02-DFA0A04FC94B}">
              <ma14:wrappingTextBoxFlag xmlns:ma14="http://schemas.microsoft.com/office/mac/drawingml/2011/main" val="1"/>
            </a:ext>
          </a:extLst>
        </p:spPr>
        <p:txBody>
          <a:bodyPr lIns="45719" rIns="45719">
            <a:spAutoFit/>
          </a:bodyPr>
          <a:lstStyle/>
          <a:p>
            <a:pPr>
              <a:defRPr sz="1600">
                <a:latin typeface="Helvetica Neue"/>
                <a:ea typeface="Helvetica Neue"/>
                <a:cs typeface="Helvetica Neue"/>
                <a:sym typeface="Helvetica Neue"/>
              </a:defRPr>
            </a:pPr>
            <a:br/>
          </a:p>
          <a:p>
            <a:pPr>
              <a:defRPr b="1">
                <a:latin typeface="Helvetica Neue"/>
                <a:ea typeface="Helvetica Neue"/>
                <a:cs typeface="Helvetica Neue"/>
                <a:sym typeface="Helvetica Neue"/>
              </a:defRPr>
            </a:pPr>
            <a:r>
              <a:t>Why many small business owners find value</a:t>
            </a:r>
          </a:p>
          <a:p>
            <a:pPr>
              <a:defRPr>
                <a:latin typeface="Helvetica Neue"/>
                <a:ea typeface="Helvetica Neue"/>
                <a:cs typeface="Helvetica Neue"/>
                <a:sym typeface="Helvetica Neue"/>
              </a:defRPr>
            </a:pPr>
            <a:br/>
          </a:p>
          <a:p>
            <a:pPr>
              <a:defRPr>
                <a:latin typeface="Helvetica Neue"/>
                <a:ea typeface="Helvetica Neue"/>
                <a:cs typeface="Helvetica Neue"/>
                <a:sym typeface="Helvetica Neue"/>
              </a:defRPr>
            </a:pPr>
            <a:r>
              <a:t>The most successful business owners often use attorneys proactively rather than reactively. Having affordable access to legal advice makes it much more likely they’ll ask questions before:</a:t>
            </a:r>
            <a:br/>
          </a:p>
          <a:p>
            <a:pPr marL="342900" indent="-342900">
              <a:buSzPct val="100000"/>
              <a:buFont typeface="Arial"/>
              <a:buChar char="•"/>
              <a:defRPr>
                <a:latin typeface="Helvetica Neue"/>
                <a:ea typeface="Helvetica Neue"/>
                <a:cs typeface="Helvetica Neue"/>
                <a:sym typeface="Helvetica Neue"/>
              </a:defRPr>
            </a:pPr>
            <a:r>
              <a:t>Signing a contract</a:t>
            </a:r>
          </a:p>
          <a:p>
            <a:pPr marL="342900" indent="-342900">
              <a:buSzPct val="100000"/>
              <a:buFont typeface="Arial"/>
              <a:buChar char="•"/>
              <a:defRPr>
                <a:latin typeface="Helvetica Neue"/>
                <a:ea typeface="Helvetica Neue"/>
                <a:cs typeface="Helvetica Neue"/>
                <a:sym typeface="Helvetica Neue"/>
              </a:defRPr>
            </a:pPr>
            <a:r>
              <a:t>Hiring an employee</a:t>
            </a:r>
          </a:p>
          <a:p>
            <a:pPr marL="342900" indent="-342900">
              <a:buSzPct val="100000"/>
              <a:buFont typeface="Arial"/>
              <a:buChar char="•"/>
              <a:defRPr>
                <a:latin typeface="Helvetica Neue"/>
                <a:ea typeface="Helvetica Neue"/>
                <a:cs typeface="Helvetica Neue"/>
                <a:sym typeface="Helvetica Neue"/>
              </a:defRPr>
            </a:pPr>
            <a:r>
              <a:t>Leasing property</a:t>
            </a:r>
          </a:p>
          <a:p>
            <a:pPr marL="342900" indent="-342900">
              <a:buSzPct val="100000"/>
              <a:buFont typeface="Arial"/>
              <a:buChar char="•"/>
              <a:defRPr>
                <a:latin typeface="Helvetica Neue"/>
                <a:ea typeface="Helvetica Neue"/>
                <a:cs typeface="Helvetica Neue"/>
                <a:sym typeface="Helvetica Neue"/>
              </a:defRPr>
            </a:pPr>
            <a:r>
              <a:t>Sending a demand letter</a:t>
            </a:r>
          </a:p>
          <a:p>
            <a:pPr marL="342900" indent="-342900">
              <a:buSzPct val="100000"/>
              <a:buFont typeface="Arial"/>
              <a:buChar char="•"/>
              <a:defRPr>
                <a:latin typeface="Helvetica Neue"/>
                <a:ea typeface="Helvetica Neue"/>
                <a:cs typeface="Helvetica Neue"/>
                <a:sym typeface="Helvetica Neue"/>
              </a:defRPr>
            </a:pPr>
            <a:r>
              <a:t>Responding to a legal threat</a:t>
            </a:r>
          </a:p>
          <a:p>
            <a:pPr marL="342900" indent="-342900">
              <a:buSzPct val="100000"/>
              <a:buFont typeface="Arial"/>
              <a:buChar char="•"/>
              <a:defRPr>
                <a:latin typeface="Helvetica Neue"/>
                <a:ea typeface="Helvetica Neue"/>
                <a:cs typeface="Helvetica Neue"/>
                <a:sym typeface="Helvetica Neue"/>
              </a:defRPr>
            </a:pPr>
            <a:r>
              <a:t>Entering a partnership</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Helvetica"/>
        <a:ea typeface="Helvetica"/>
        <a:cs typeface="Helvetica"/>
      </a:majorFont>
      <a:minorFont>
        <a:latin typeface="Aptos"/>
        <a:ea typeface="Aptos"/>
        <a:cs typeface="Aptos"/>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156082"/>
      </a:accent1>
      <a:accent2>
        <a:srgbClr val="E97132"/>
      </a:accent2>
      <a:accent3>
        <a:srgbClr val="196B24"/>
      </a:accent3>
      <a:accent4>
        <a:srgbClr val="0F9ED5"/>
      </a:accent4>
      <a:accent5>
        <a:srgbClr val="A02B93"/>
      </a:accent5>
      <a:accent6>
        <a:srgbClr val="4EA72E"/>
      </a:accent6>
      <a:hlink>
        <a:srgbClr val="0000FF"/>
      </a:hlink>
      <a:folHlink>
        <a:srgbClr val="FF00FF"/>
      </a:folHlink>
    </a:clrScheme>
    <a:fontScheme name="Office Theme">
      <a:majorFont>
        <a:latin typeface="Helvetica"/>
        <a:ea typeface="Helvetica"/>
        <a:cs typeface="Helvetica"/>
      </a:majorFont>
      <a:minorFont>
        <a:latin typeface="Aptos"/>
        <a:ea typeface="Aptos"/>
        <a:cs typeface="Aptos"/>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905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905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9144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Aptos"/>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